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078" r:id="rId2"/>
    <p:sldId id="1101" r:id="rId3"/>
    <p:sldId id="1121" r:id="rId4"/>
    <p:sldId id="1132" r:id="rId5"/>
    <p:sldId id="1120" r:id="rId6"/>
    <p:sldId id="1122" r:id="rId7"/>
    <p:sldId id="1123" r:id="rId8"/>
    <p:sldId id="1124" r:id="rId9"/>
    <p:sldId id="1155" r:id="rId10"/>
    <p:sldId id="1125" r:id="rId11"/>
    <p:sldId id="1126" r:id="rId12"/>
    <p:sldId id="1127" r:id="rId13"/>
    <p:sldId id="1128" r:id="rId14"/>
    <p:sldId id="1129" r:id="rId15"/>
    <p:sldId id="1130" r:id="rId16"/>
    <p:sldId id="1131" r:id="rId17"/>
    <p:sldId id="1119" r:id="rId18"/>
    <p:sldId id="1079" r:id="rId19"/>
    <p:sldId id="1102" r:id="rId20"/>
    <p:sldId id="1108" r:id="rId21"/>
    <p:sldId id="1103" r:id="rId22"/>
    <p:sldId id="1104" r:id="rId23"/>
    <p:sldId id="1109" r:id="rId24"/>
    <p:sldId id="1110" r:id="rId25"/>
    <p:sldId id="1105" r:id="rId26"/>
    <p:sldId id="1111" r:id="rId27"/>
    <p:sldId id="1106" r:id="rId28"/>
    <p:sldId id="1112" r:id="rId29"/>
    <p:sldId id="1113" r:id="rId30"/>
    <p:sldId id="1114" r:id="rId31"/>
    <p:sldId id="1115" r:id="rId32"/>
    <p:sldId id="1116" r:id="rId33"/>
    <p:sldId id="1107" r:id="rId34"/>
    <p:sldId id="1117" r:id="rId35"/>
    <p:sldId id="1118" r:id="rId36"/>
    <p:sldId id="1133" r:id="rId37"/>
    <p:sldId id="1134" r:id="rId38"/>
    <p:sldId id="1135" r:id="rId39"/>
    <p:sldId id="1136" r:id="rId40"/>
    <p:sldId id="1137" r:id="rId41"/>
    <p:sldId id="1138" r:id="rId42"/>
    <p:sldId id="1139" r:id="rId43"/>
    <p:sldId id="1140" r:id="rId44"/>
    <p:sldId id="1141" r:id="rId45"/>
    <p:sldId id="1142" r:id="rId46"/>
    <p:sldId id="1143" r:id="rId47"/>
    <p:sldId id="1144" r:id="rId48"/>
    <p:sldId id="1145" r:id="rId49"/>
    <p:sldId id="1146" r:id="rId50"/>
    <p:sldId id="1147" r:id="rId51"/>
    <p:sldId id="1148" r:id="rId52"/>
    <p:sldId id="1149" r:id="rId53"/>
    <p:sldId id="1150" r:id="rId54"/>
    <p:sldId id="1151" r:id="rId55"/>
    <p:sldId id="1152" r:id="rId56"/>
    <p:sldId id="1153" r:id="rId57"/>
    <p:sldId id="1154" r:id="rId58"/>
    <p:sldId id="1156" r:id="rId59"/>
    <p:sldId id="1157" r:id="rId60"/>
    <p:sldId id="1159" r:id="rId61"/>
    <p:sldId id="1158" r:id="rId62"/>
    <p:sldId id="1056" r:id="rId63"/>
  </p:sldIdLst>
  <p:sldSz cx="10160000" cy="5715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9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333399"/>
    <a:srgbClr val="B11701"/>
    <a:srgbClr val="224067"/>
    <a:srgbClr val="2B4E77"/>
    <a:srgbClr val="071B37"/>
    <a:srgbClr val="071A34"/>
    <a:srgbClr val="16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9"/>
    <p:restoredTop sz="75764"/>
  </p:normalViewPr>
  <p:slideViewPr>
    <p:cSldViewPr showGuides="1">
      <p:cViewPr>
        <p:scale>
          <a:sx n="88" d="100"/>
          <a:sy n="88" d="100"/>
        </p:scale>
        <p:origin x="144" y="1296"/>
      </p:cViewPr>
      <p:guideLst>
        <p:guide orient="horz" pos="1799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29EC5AD-FFB9-4787-9CDB-E0E67E37ADEA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2020/8/4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8C0BEF6-AE50-498C-986D-BEE110BC84ED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D069D6-E53A-4F0B-B4A4-316ABAF7E740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2020/8/4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单击此处编辑母版文本样式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二级</a:t>
            </a:r>
          </a:p>
          <a:p>
            <a:pPr marL="914400" marR="0" lvl="2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三级</a:t>
            </a:r>
          </a:p>
          <a:p>
            <a:pPr marL="1371600" marR="0" lvl="3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四级</a:t>
            </a:r>
          </a:p>
          <a:p>
            <a:pPr marL="1828800" marR="0" lvl="4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68F1F6-0CD8-47AB-8A05-1EC77CED8F3F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151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268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260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1976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788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243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759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68"/>
            <a:ext cx="863600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6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B92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0428" y="397228"/>
            <a:ext cx="731573" cy="4647902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9487" y="397228"/>
            <a:ext cx="8480943" cy="4647902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 bwMode="auto">
          <a:xfrm>
            <a:off x="416501" y="397233"/>
            <a:ext cx="9224009" cy="48005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16499" y="841281"/>
            <a:ext cx="4503484" cy="402044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5160009" y="841281"/>
            <a:ext cx="4480499" cy="402044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2"/>
          </p:nvPr>
        </p:nvSpPr>
        <p:spPr>
          <a:xfrm>
            <a:off x="416499" y="1381334"/>
            <a:ext cx="4503484" cy="3600400"/>
          </a:xfrm>
          <a:ln w="6350" cmpd="sng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5160009" y="1381334"/>
            <a:ext cx="4480499" cy="3600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4"/>
          </p:nvPr>
        </p:nvSpPr>
        <p:spPr>
          <a:xfrm>
            <a:off x="416499" y="841281"/>
            <a:ext cx="4503484" cy="540061"/>
          </a:xfrm>
        </p:spPr>
        <p:txBody>
          <a:bodyPr/>
          <a:lstStyle>
            <a:lvl1pPr marL="0" indent="0" algn="ctr">
              <a:buNone/>
              <a:defRPr sz="2200">
                <a:solidFill>
                  <a:srgbClr val="1F497D"/>
                </a:solidFill>
                <a:latin typeface="Hiragino Sans GB W3"/>
                <a:ea typeface="Hiragino Sans GB W3"/>
                <a:cs typeface="Hiragino Sans GB W3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5"/>
          </p:nvPr>
        </p:nvSpPr>
        <p:spPr>
          <a:xfrm>
            <a:off x="5160009" y="841281"/>
            <a:ext cx="4480499" cy="540061"/>
          </a:xfrm>
        </p:spPr>
        <p:txBody>
          <a:bodyPr/>
          <a:lstStyle>
            <a:lvl1pPr marL="0" indent="0" algn="ctr">
              <a:buNone/>
              <a:defRPr sz="2200">
                <a:solidFill>
                  <a:srgbClr val="1F497D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39487" y="841281"/>
            <a:ext cx="3440383" cy="4218913"/>
          </a:xfrm>
        </p:spPr>
        <p:txBody>
          <a:bodyPr/>
          <a:lstStyle>
            <a:lvl1pPr marL="0" indent="0">
              <a:buNone/>
              <a:defRPr sz="2000">
                <a:solidFill>
                  <a:srgbClr val="1F497D"/>
                </a:solidFill>
                <a:latin typeface="华文新魏"/>
                <a:ea typeface="华文新魏"/>
                <a:cs typeface="华文新魏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959879" y="841276"/>
            <a:ext cx="5680631" cy="41692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2"/>
            <a:ext cx="6096000" cy="472282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7"/>
            <a:ext cx="6096000" cy="34290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93"/>
            <a:ext cx="6096000" cy="670719"/>
          </a:xfrm>
        </p:spPr>
        <p:txBody>
          <a:bodyPr/>
          <a:lstStyle>
            <a:lvl1pPr marL="0" indent="0">
              <a:buNone/>
              <a:defRPr sz="2000">
                <a:solidFill>
                  <a:srgbClr val="FFB9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-41275" y="5499100"/>
            <a:ext cx="102012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33400" y="-22225"/>
            <a:ext cx="0" cy="57626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08025" y="0"/>
            <a:ext cx="0" cy="360363"/>
          </a:xfrm>
          <a:prstGeom prst="line">
            <a:avLst/>
          </a:prstGeom>
          <a:ln w="762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标题占位符 1"/>
          <p:cNvSpPr>
            <a:spLocks noGrp="1"/>
          </p:cNvSpPr>
          <p:nvPr>
            <p:ph type="title"/>
          </p:nvPr>
        </p:nvSpPr>
        <p:spPr>
          <a:xfrm>
            <a:off x="415925" y="554038"/>
            <a:ext cx="9223375" cy="4794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>
          <a:xfrm>
            <a:off x="415925" y="998538"/>
            <a:ext cx="9223375" cy="40195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59675" y="5257800"/>
            <a:ext cx="2371725" cy="3032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84782A-9852-405E-9EE7-3A904B4D6A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-41275" y="566738"/>
            <a:ext cx="102012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rgbClr val="071A34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600">
          <a:solidFill>
            <a:srgbClr val="071A34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600">
          <a:solidFill>
            <a:srgbClr val="071A34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600">
          <a:solidFill>
            <a:srgbClr val="071A34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600">
          <a:solidFill>
            <a:srgbClr val="071A34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1630" indent="-34163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82930" indent="-34163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kumimoji="1" kern="1200">
          <a:solidFill>
            <a:srgbClr val="224067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621030" indent="-259080" algn="l" defTabSz="98933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kumimoji="1" sz="1600" kern="1200">
          <a:solidFill>
            <a:srgbClr val="595959"/>
          </a:solidFill>
          <a:latin typeface="华文细黑"/>
          <a:ea typeface="华文细黑"/>
          <a:cs typeface="华文细黑"/>
        </a:defRPr>
      </a:lvl3pPr>
      <a:lvl4pPr marL="989330" indent="-227330" algn="l" defTabSz="98933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400" b="1" kern="1200">
          <a:solidFill>
            <a:srgbClr val="1652AC"/>
          </a:solidFill>
          <a:latin typeface="华文仿宋"/>
          <a:ea typeface="华文仿宋"/>
          <a:cs typeface="华文仿宋"/>
        </a:defRPr>
      </a:lvl4pPr>
      <a:lvl5pPr marL="989330" indent="-227330" algn="l" defTabSz="989330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400" b="1" kern="1200">
          <a:solidFill>
            <a:srgbClr val="1652AC"/>
          </a:solidFill>
          <a:latin typeface="华文仿宋"/>
          <a:ea typeface="华文仿宋"/>
          <a:cs typeface="华文仿宋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hyperlink" Target="https://x.threatbook.c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edr.sangfor.com.cn/#/information/ransom_search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2271713" y="1658938"/>
            <a:ext cx="7129463" cy="548005"/>
          </a:xfrm>
          <a:prstGeom prst="rect">
            <a:avLst/>
          </a:prstGeom>
          <a:noFill/>
          <a:ln>
            <a:noFill/>
          </a:ln>
        </p:spPr>
        <p:txBody>
          <a:bodyPr lIns="57141" tIns="28571" rIns="57141" bIns="2857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应急</a:t>
            </a:r>
            <a:r>
              <a:rPr lang="zh-CN" altLang="en-US" sz="32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相关知识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分享</a:t>
            </a:r>
          </a:p>
        </p:txBody>
      </p:sp>
      <p:cxnSp>
        <p:nvCxnSpPr>
          <p:cNvPr id="20" name="直线连接符 6"/>
          <p:cNvCxnSpPr/>
          <p:nvPr/>
        </p:nvCxnSpPr>
        <p:spPr>
          <a:xfrm>
            <a:off x="3279775" y="2209800"/>
            <a:ext cx="6043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图片 12"/>
          <p:cNvPicPr>
            <a:picLocks noChangeAspect="1"/>
          </p:cNvPicPr>
          <p:nvPr/>
        </p:nvPicPr>
        <p:blipFill>
          <a:blip r:embed="rId4"/>
          <a:srcRect b="4970"/>
          <a:stretch>
            <a:fillRect/>
          </a:stretch>
        </p:blipFill>
        <p:spPr>
          <a:xfrm>
            <a:off x="8501063" y="5075238"/>
            <a:ext cx="1311275" cy="37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6" name="矩形 14"/>
          <p:cNvSpPr/>
          <p:nvPr/>
        </p:nvSpPr>
        <p:spPr>
          <a:xfrm>
            <a:off x="5289550" y="4241800"/>
            <a:ext cx="40338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韩智冉</a:t>
            </a:r>
            <a:endParaRPr lang="en-US" altLang="zh-CN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三、排查启动项、计划任务、服务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503040"/>
            <a:ext cx="9401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、检查服务器是否有异常的启动项。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" altLang="zh-CN" dirty="0"/>
              <a:t>	a</a:t>
            </a:r>
            <a:r>
              <a:rPr lang="zh-CN" altLang="en" dirty="0"/>
              <a:t>、</a:t>
            </a:r>
            <a:r>
              <a:rPr lang="zh-CN" altLang="en-US" dirty="0"/>
              <a:t>登录服务器，单击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所有程序</a:t>
            </a:r>
            <a:r>
              <a:rPr lang="en-US" altLang="zh-CN" dirty="0"/>
              <a:t>】&gt;【</a:t>
            </a:r>
            <a:r>
              <a:rPr lang="zh-CN" altLang="en-US" dirty="0"/>
              <a:t>启动</a:t>
            </a:r>
            <a:r>
              <a:rPr lang="en-US" altLang="zh-CN" dirty="0"/>
              <a:t>】</a:t>
            </a:r>
            <a:r>
              <a:rPr lang="zh-CN" altLang="en-US" dirty="0"/>
              <a:t>，默认情况下此目录在是一个空目录，确认是否有非业务 程序在该目录下。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zh-CN" altLang="en-US" dirty="0"/>
              <a:t>单击开始菜单 </a:t>
            </a:r>
            <a:r>
              <a:rPr lang="en-US" altLang="zh-CN" dirty="0"/>
              <a:t>&gt;【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，输入 </a:t>
            </a:r>
            <a:r>
              <a:rPr lang="en" altLang="zh-CN" dirty="0" err="1"/>
              <a:t>msconfig</a:t>
            </a:r>
            <a:r>
              <a:rPr lang="zh-CN" altLang="en" dirty="0"/>
              <a:t>，</a:t>
            </a:r>
            <a:r>
              <a:rPr lang="zh-CN" altLang="en-US" dirty="0"/>
              <a:t>查看是否存在命名异常的启动项目，是则取消 勾选命名异常的启动项目，并到命令中显示的路径删除文件。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en" altLang="zh-CN" dirty="0"/>
              <a:t>c</a:t>
            </a:r>
            <a:r>
              <a:rPr lang="zh-CN" altLang="en" dirty="0"/>
              <a:t>、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，输入 </a:t>
            </a:r>
            <a:r>
              <a:rPr lang="en" altLang="zh-CN" dirty="0"/>
              <a:t>regedit</a:t>
            </a:r>
            <a:r>
              <a:rPr lang="zh-CN" altLang="en" dirty="0"/>
              <a:t>，</a:t>
            </a:r>
            <a:r>
              <a:rPr lang="zh-CN" altLang="en-US" dirty="0"/>
              <a:t>打开注 册表，查看开机启动项是否正常，特别注意如下三个注册表项</a:t>
            </a:r>
            <a:r>
              <a:rPr lang="en-US" altLang="zh-CN" dirty="0"/>
              <a:t>: 	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HKEY_CURRENT_USER\software\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micorsoft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\windows\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currentversion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\run 	HKEY_LOCAL_MACHINE\Software\Microsoft\Windows\CurrentVersion\Run 	HKEY_LOCAL_MACHINE\Software\Microsoft\Windows\CurrentVersion\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Runonc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检查右侧是否有启动异常的项 目，如有请删除，并建议安装杀毒软件进行病毒查杀，清除残留病毒或木马。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" altLang="zh-CN" dirty="0"/>
              <a:t>	d</a:t>
            </a:r>
            <a:r>
              <a:rPr lang="zh-CN" altLang="en" dirty="0"/>
              <a:t>、</a:t>
            </a:r>
            <a:r>
              <a:rPr lang="zh-CN" altLang="en-US" dirty="0"/>
              <a:t>利用安全软件查看启动项、开机时间管理等。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10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11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三、排查启动项、计划任务、服务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625252"/>
            <a:ext cx="94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e</a:t>
            </a:r>
            <a:r>
              <a:rPr lang="zh-CN" altLang="en" dirty="0"/>
              <a:t>、</a:t>
            </a:r>
            <a:r>
              <a:rPr lang="zh-CN" altLang="en-US" dirty="0"/>
              <a:t>组策略，运行</a:t>
            </a:r>
            <a:r>
              <a:rPr lang="en" altLang="zh-CN" dirty="0" err="1"/>
              <a:t>gpedit.msc</a:t>
            </a:r>
            <a:r>
              <a:rPr lang="zh-CN" altLang="en" dirty="0"/>
              <a:t>。 </a:t>
            </a:r>
            <a:endParaRPr lang="en" altLang="zh-CN" dirty="0"/>
          </a:p>
        </p:txBody>
      </p:sp>
      <p:pic>
        <p:nvPicPr>
          <p:cNvPr id="6145" name="Picture 1" descr="page6image62405040">
            <a:extLst>
              <a:ext uri="{FF2B5EF4-FFF2-40B4-BE49-F238E27FC236}">
                <a16:creationId xmlns:a16="http://schemas.microsoft.com/office/drawing/2014/main" id="{1653D760-A916-EF46-B6BA-5D87EBF6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994584"/>
            <a:ext cx="63627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12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三、排查启动项、计划任务、服务</a:t>
            </a:r>
            <a:endParaRPr kumimoji="1" lang="zh-CN" altLang="en-US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、检查计划任务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 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设置</a:t>
            </a:r>
            <a:r>
              <a:rPr lang="en-US" altLang="zh-CN" dirty="0"/>
              <a:t>】&gt;【</a:t>
            </a:r>
            <a:r>
              <a:rPr lang="zh-CN" altLang="en-US" dirty="0"/>
              <a:t>控制面板</a:t>
            </a:r>
            <a:r>
              <a:rPr lang="en-US" altLang="zh-CN" dirty="0"/>
              <a:t>】&gt;【</a:t>
            </a:r>
            <a:r>
              <a:rPr lang="zh-CN" altLang="en-US" dirty="0"/>
              <a:t>任务计划</a:t>
            </a:r>
            <a:r>
              <a:rPr lang="en-US" altLang="zh-CN" dirty="0"/>
              <a:t>】</a:t>
            </a:r>
            <a:r>
              <a:rPr lang="zh-CN" altLang="en-US" dirty="0"/>
              <a:t>，查看计划任务属性，便可以发现木马文件的路径。 </a:t>
            </a:r>
          </a:p>
          <a:p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运行</a:t>
            </a:r>
            <a:r>
              <a:rPr lang="en-US" altLang="zh-CN" dirty="0"/>
              <a:t>】;</a:t>
            </a:r>
            <a:r>
              <a:rPr lang="zh-CN" altLang="en-US" dirty="0"/>
              <a:t>输入 </a:t>
            </a:r>
            <a:r>
              <a:rPr lang="en" altLang="zh-CN" dirty="0" err="1"/>
              <a:t>cmd</a:t>
            </a:r>
            <a:r>
              <a:rPr lang="zh-CN" altLang="en" dirty="0"/>
              <a:t>，</a:t>
            </a:r>
            <a:r>
              <a:rPr lang="zh-CN" altLang="en-US" dirty="0"/>
              <a:t>然后输入</a:t>
            </a:r>
            <a:r>
              <a:rPr lang="en" altLang="zh-CN" dirty="0"/>
              <a:t>at</a:t>
            </a:r>
            <a:r>
              <a:rPr lang="zh-CN" altLang="en" dirty="0"/>
              <a:t>，</a:t>
            </a:r>
            <a:r>
              <a:rPr lang="zh-CN" altLang="en-US" dirty="0"/>
              <a:t>检查计算机与网络上的其它计算机之间的会话或计划任 务，如有，则确认是否为正常连接。 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、服务自启动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，输入</a:t>
            </a:r>
            <a:r>
              <a:rPr lang="en" altLang="zh-CN" dirty="0" err="1"/>
              <a:t>services.msc</a:t>
            </a:r>
            <a:r>
              <a:rPr lang="zh-CN" altLang="en" dirty="0"/>
              <a:t>，</a:t>
            </a:r>
            <a:r>
              <a:rPr lang="zh-CN" altLang="en-US" dirty="0"/>
              <a:t>注意服务状态和启动类型，检查是否有异常服务。 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707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13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四、排查系统相关信息</a:t>
            </a:r>
            <a:endParaRPr kumimoji="1" lang="zh-CN" altLang="en-US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、查看系统版本以及补丁信息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，输入</a:t>
            </a:r>
            <a:r>
              <a:rPr lang="en" altLang="zh-CN" dirty="0" err="1"/>
              <a:t>systeminfo</a:t>
            </a:r>
            <a:r>
              <a:rPr lang="zh-CN" altLang="en" dirty="0"/>
              <a:t>，</a:t>
            </a:r>
            <a:r>
              <a:rPr lang="zh-CN" altLang="en-US" dirty="0"/>
              <a:t>查看系统信息 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、查找可疑目录及文件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" altLang="zh-CN" dirty="0"/>
              <a:t>a</a:t>
            </a:r>
            <a:r>
              <a:rPr lang="zh-CN" altLang="en" dirty="0"/>
              <a:t>、 </a:t>
            </a:r>
            <a:r>
              <a:rPr lang="zh-CN" altLang="en-US" dirty="0"/>
              <a:t>查看用户目录，新建账号会在这个目录生成一个用户目录，查看是否有新建用户目录： </a:t>
            </a:r>
            <a:r>
              <a:rPr lang="en" altLang="zh-CN" dirty="0"/>
              <a:t>Window 2003 C:\Documents and Settings</a:t>
            </a:r>
            <a:r>
              <a:rPr lang="zh-CN" altLang="en-US" dirty="0"/>
              <a:t>和</a:t>
            </a:r>
            <a:r>
              <a:rPr lang="en" altLang="zh-CN" dirty="0"/>
              <a:t>Window 2008R2 C:\Users\ </a:t>
            </a:r>
          </a:p>
          <a:p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zh-CN" altLang="en-US" dirty="0"/>
              <a:t>单击</a:t>
            </a:r>
            <a:r>
              <a:rPr lang="en-US" altLang="zh-CN" dirty="0"/>
              <a:t>【</a:t>
            </a:r>
            <a:r>
              <a:rPr lang="zh-CN" altLang="en-US" dirty="0"/>
              <a:t>开始</a:t>
            </a:r>
            <a:r>
              <a:rPr lang="en-US" altLang="zh-CN" dirty="0"/>
              <a:t>】&gt;【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，输入</a:t>
            </a:r>
            <a:r>
              <a:rPr lang="en-US" altLang="zh-CN" dirty="0"/>
              <a:t>%</a:t>
            </a:r>
            <a:r>
              <a:rPr lang="en" altLang="zh-CN" dirty="0" err="1"/>
              <a:t>UserProfile</a:t>
            </a:r>
            <a:r>
              <a:rPr lang="en" altLang="zh-CN" dirty="0"/>
              <a:t>%\Recent</a:t>
            </a:r>
            <a:r>
              <a:rPr lang="zh-CN" altLang="en" dirty="0"/>
              <a:t>，</a:t>
            </a:r>
            <a:r>
              <a:rPr lang="zh-CN" altLang="en-US" dirty="0"/>
              <a:t>分析最近打开分析可疑文件。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c</a:t>
            </a:r>
            <a:r>
              <a:rPr lang="zh-CN" altLang="en" dirty="0"/>
              <a:t>、</a:t>
            </a:r>
            <a:r>
              <a:rPr lang="zh-CN" altLang="en-US" dirty="0"/>
              <a:t>在服务器各个目录，可根据文件夹内文件列表时间进行排序，查找可疑文件。 </a:t>
            </a:r>
          </a:p>
          <a:p>
            <a:r>
              <a:rPr lang="en" altLang="zh-CN" dirty="0"/>
              <a:t>	d</a:t>
            </a:r>
            <a:r>
              <a:rPr lang="zh-CN" altLang="en" dirty="0"/>
              <a:t>、</a:t>
            </a:r>
            <a:r>
              <a:rPr lang="zh-CN" altLang="en-US" dirty="0"/>
              <a:t>回收站、浏览器下载目录、浏览器历史记录 </a:t>
            </a:r>
            <a:r>
              <a:rPr lang="en" altLang="zh-CN" dirty="0"/>
              <a:t>e</a:t>
            </a:r>
            <a:r>
              <a:rPr lang="zh-CN" altLang="en" dirty="0"/>
              <a:t>、</a:t>
            </a:r>
            <a:r>
              <a:rPr lang="zh-CN" altLang="en-US" dirty="0"/>
              <a:t>修改时间在创建时间之前的为可疑文件 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、得到发现</a:t>
            </a:r>
            <a:r>
              <a:rPr lang="en" altLang="zh-CN" dirty="0"/>
              <a:t>WEBSHELL</a:t>
            </a:r>
            <a:r>
              <a:rPr lang="zh-CN" altLang="en" dirty="0"/>
              <a:t>、</a:t>
            </a:r>
            <a:r>
              <a:rPr lang="zh-CN" altLang="en-US" dirty="0"/>
              <a:t>远控木马的创建时间，如何找出同一时间范围内创建的文件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	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zh-CN" altLang="en-US" dirty="0"/>
              <a:t>利用 </a:t>
            </a:r>
            <a:r>
              <a:rPr lang="en" altLang="zh-CN" dirty="0"/>
              <a:t>Registry Workshop </a:t>
            </a:r>
            <a:r>
              <a:rPr lang="zh-CN" altLang="en-US" dirty="0"/>
              <a:t>注册表编辑器的搜索功能，可以找到最后写入时间区间的文件。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zh-CN" altLang="en-US" dirty="0"/>
              <a:t>利用计算机自带文件搜索功能，指定修改时间进行搜索。 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5936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14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五、自动化查杀情况</a:t>
            </a:r>
            <a:endParaRPr kumimoji="1" lang="zh-CN" altLang="en-US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、病毒查杀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下载安全软件，更新最新病毒库，进行全盘扫描。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" altLang="zh-CN" dirty="0" err="1"/>
              <a:t>webshell</a:t>
            </a:r>
            <a:r>
              <a:rPr lang="zh-CN" altLang="en-US" dirty="0"/>
              <a:t>查杀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选择具体站点路径进行</a:t>
            </a:r>
            <a:r>
              <a:rPr lang="en" altLang="zh-CN" dirty="0" err="1"/>
              <a:t>webshell</a:t>
            </a:r>
            <a:r>
              <a:rPr lang="zh-CN" altLang="en-US" dirty="0"/>
              <a:t>查杀，建议使用两款</a:t>
            </a:r>
            <a:r>
              <a:rPr lang="en" altLang="zh-CN" dirty="0" err="1"/>
              <a:t>webshell</a:t>
            </a:r>
            <a:r>
              <a:rPr lang="zh-CN" altLang="en-US" dirty="0"/>
              <a:t>查杀工具同时查杀，可相互补充规 则库的不足。 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106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15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六、日志分析</a:t>
            </a:r>
            <a:endParaRPr kumimoji="1" lang="zh-CN" altLang="en-US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、系统日志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分析方法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" altLang="zh-CN" dirty="0"/>
              <a:t>	a</a:t>
            </a:r>
            <a:r>
              <a:rPr lang="zh-CN" altLang="en" dirty="0"/>
              <a:t>、</a:t>
            </a:r>
            <a:r>
              <a:rPr lang="zh-CN" altLang="en-US" dirty="0"/>
              <a:t>前提</a:t>
            </a:r>
            <a:r>
              <a:rPr lang="en-US" altLang="zh-CN" dirty="0"/>
              <a:t>:</a:t>
            </a:r>
            <a:r>
              <a:rPr lang="zh-CN" altLang="en-US" dirty="0"/>
              <a:t>开启审核策略，若日后系统出现故障、安全事故则可以查看系统的日志文件，排除故障，追查入侵者的 信息等。 </a:t>
            </a:r>
          </a:p>
          <a:p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en" altLang="zh-CN" dirty="0" err="1"/>
              <a:t>Win+R</a:t>
            </a:r>
            <a:r>
              <a:rPr lang="zh-CN" altLang="en-US" dirty="0"/>
              <a:t>打开运行，输入“</a:t>
            </a:r>
            <a:r>
              <a:rPr lang="en" altLang="zh-CN" dirty="0" err="1"/>
              <a:t>eventvwr.msc</a:t>
            </a:r>
            <a:r>
              <a:rPr lang="en" altLang="zh-CN" dirty="0"/>
              <a:t>”</a:t>
            </a:r>
            <a:r>
              <a:rPr lang="zh-CN" altLang="en" dirty="0"/>
              <a:t>，</a:t>
            </a:r>
            <a:r>
              <a:rPr lang="zh-CN" altLang="en-US" dirty="0"/>
              <a:t>回车运行，打开“事件查看器”。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c</a:t>
            </a:r>
            <a:r>
              <a:rPr lang="zh-CN" altLang="en" dirty="0"/>
              <a:t>、</a:t>
            </a:r>
            <a:r>
              <a:rPr lang="zh-CN" altLang="en-US" dirty="0"/>
              <a:t>导出应用程序日志、安全日志、系统日志，利用</a:t>
            </a:r>
            <a:r>
              <a:rPr lang="en" altLang="zh-CN" dirty="0"/>
              <a:t>Log Parser</a:t>
            </a:r>
            <a:r>
              <a:rPr lang="zh-CN" altLang="en-US" dirty="0"/>
              <a:t>进行分析。 </a:t>
            </a:r>
          </a:p>
          <a:p>
            <a:endParaRPr lang="en" altLang="zh-CN" dirty="0"/>
          </a:p>
          <a:p>
            <a:endParaRPr lang="e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" altLang="zh-CN" dirty="0"/>
              <a:t>WEB</a:t>
            </a:r>
            <a:r>
              <a:rPr lang="zh-CN" altLang="en-US" dirty="0"/>
              <a:t>访问日志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分析方法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zh-CN" altLang="en-US" dirty="0"/>
              <a:t>找到中间件的</a:t>
            </a:r>
            <a:r>
              <a:rPr lang="en" altLang="zh-CN" dirty="0"/>
              <a:t>web</a:t>
            </a:r>
            <a:r>
              <a:rPr lang="zh-CN" altLang="en-US" dirty="0"/>
              <a:t>日志，打包到本地方便进行分析。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zh-CN" altLang="en-US" dirty="0"/>
              <a:t>推荐工具</a:t>
            </a:r>
            <a:r>
              <a:rPr lang="en-US" altLang="zh-CN" dirty="0"/>
              <a:t>:</a:t>
            </a:r>
            <a:r>
              <a:rPr lang="en" altLang="zh-CN" dirty="0"/>
              <a:t>Window</a:t>
            </a:r>
            <a:r>
              <a:rPr lang="zh-CN" altLang="en-US" dirty="0"/>
              <a:t>下，推荐用 </a:t>
            </a:r>
            <a:r>
              <a:rPr lang="en" altLang="zh-CN" dirty="0" err="1"/>
              <a:t>EmEditor</a:t>
            </a:r>
            <a:r>
              <a:rPr lang="en" altLang="zh-CN" dirty="0"/>
              <a:t> </a:t>
            </a:r>
            <a:r>
              <a:rPr lang="zh-CN" altLang="en-US" dirty="0"/>
              <a:t>进行日志分析，支持大文本，搜索效率还不错。 </a:t>
            </a:r>
            <a:r>
              <a:rPr lang="en" altLang="zh-CN" dirty="0"/>
              <a:t>Linux</a:t>
            </a:r>
            <a:r>
              <a:rPr lang="zh-CN" altLang="en-US" dirty="0"/>
              <a:t>下，使用</a:t>
            </a:r>
            <a:r>
              <a:rPr lang="en" altLang="zh-CN" dirty="0"/>
              <a:t>Shell</a:t>
            </a:r>
            <a:r>
              <a:rPr lang="zh-CN" altLang="en-US" dirty="0"/>
              <a:t>命令组合查询分析 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1676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07885" y="2349668"/>
            <a:ext cx="8064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Linux</a:t>
            </a:r>
            <a:r>
              <a:rPr lang="zh-CN" altLang="en-US" sz="6000" dirty="0"/>
              <a:t>排查基本要点</a:t>
            </a:r>
          </a:p>
        </p:txBody>
      </p:sp>
    </p:spTree>
    <p:extLst>
      <p:ext uri="{BB962C8B-B14F-4D97-AF65-F5344CB8AC3E}">
        <p14:creationId xmlns:p14="http://schemas.microsoft.com/office/powerpoint/2010/main" val="188061565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35910" y="864870"/>
            <a:ext cx="65646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常用命令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启动项及计划任务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网络行为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文件检查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账号检查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内存检查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日志分析</a:t>
            </a:r>
          </a:p>
        </p:txBody>
      </p:sp>
    </p:spTree>
    <p:extLst>
      <p:ext uri="{BB962C8B-B14F-4D97-AF65-F5344CB8AC3E}">
        <p14:creationId xmlns:p14="http://schemas.microsoft.com/office/powerpoint/2010/main" val="73590165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常用命令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ifconfig           </a:t>
            </a:r>
            <a:r>
              <a:rPr lang="zh-CN" altLang="en-US" sz="2400"/>
              <a:t>查看网络转发，也可用于查看网络丢包</a:t>
            </a:r>
            <a:endParaRPr lang="en-US" altLang="zh-CN" sz="2400"/>
          </a:p>
          <a:p>
            <a:r>
              <a:rPr lang="en-US" altLang="zh-CN" sz="2400"/>
              <a:t>top -c             </a:t>
            </a:r>
            <a:r>
              <a:rPr lang="zh-CN" altLang="en-US" sz="2400"/>
              <a:t>查看进程占用</a:t>
            </a:r>
            <a:endParaRPr lang="en-US" altLang="zh-CN" sz="2400"/>
          </a:p>
          <a:p>
            <a:r>
              <a:rPr lang="en-US" altLang="zh-CN" sz="2400"/>
              <a:t>md5sum filename     </a:t>
            </a:r>
            <a:r>
              <a:rPr lang="zh-CN" altLang="en-US" sz="2400"/>
              <a:t>可用于判断系统命令是否被修改及查询文件威胁情报</a:t>
            </a:r>
            <a:endParaRPr lang="en-US" altLang="zh-CN" sz="2400"/>
          </a:p>
          <a:p>
            <a:r>
              <a:rPr lang="en-US" altLang="zh-CN" sz="2400"/>
              <a:t>tcpdump        </a:t>
            </a:r>
            <a:r>
              <a:rPr lang="zh-CN" altLang="en-US" sz="2400"/>
              <a:t>抓包</a:t>
            </a:r>
            <a:endParaRPr lang="en-US" altLang="zh-CN" sz="2400"/>
          </a:p>
          <a:p>
            <a:r>
              <a:rPr lang="en-US" altLang="zh-CN" sz="2400"/>
              <a:t>who               </a:t>
            </a:r>
            <a:r>
              <a:rPr lang="zh-CN" altLang="en-US" sz="2400"/>
              <a:t>查看当前登录用户</a:t>
            </a:r>
            <a:endParaRPr lang="en-US" altLang="zh-CN" sz="2400"/>
          </a:p>
          <a:p>
            <a:r>
              <a:rPr lang="en-US" altLang="zh-CN" sz="2400"/>
              <a:t>netstat           </a:t>
            </a:r>
            <a:r>
              <a:rPr lang="zh-CN" altLang="en-US" sz="2400"/>
              <a:t>查看网络连接</a:t>
            </a:r>
            <a:endParaRPr lang="en-US" altLang="zh-CN" sz="2400"/>
          </a:p>
          <a:p>
            <a:r>
              <a:rPr lang="en-US" altLang="zh-CN" sz="2400"/>
              <a:t>ps                  </a:t>
            </a:r>
            <a:r>
              <a:rPr lang="zh-CN" altLang="en-US" sz="2400"/>
              <a:t>查看进程</a:t>
            </a:r>
          </a:p>
          <a:p>
            <a:r>
              <a:rPr lang="en-US" altLang="zh-CN" sz="2400"/>
              <a:t>skill -9 -t pts/3 </a:t>
            </a:r>
            <a:r>
              <a:rPr lang="zh-CN" altLang="en-US" sz="2400"/>
              <a:t>强制下线用户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25" y="3128645"/>
            <a:ext cx="5095875" cy="56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90" y="4416425"/>
            <a:ext cx="398145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19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二、启动项及计划任务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>
                <a:sym typeface="+mn-ea"/>
              </a:rPr>
              <a:t>/etc/init.d/        </a:t>
            </a:r>
            <a:r>
              <a:rPr sz="2400"/>
              <a:t>查看linux开机启动程序</a:t>
            </a:r>
          </a:p>
          <a:p>
            <a:r>
              <a:rPr sz="2400"/>
              <a:t>/etc/xinetd.d    </a:t>
            </a:r>
            <a:r>
              <a:rPr lang="zh-CN" sz="2400"/>
              <a:t>网络守护进程服务，用于启动一些网络程序</a:t>
            </a:r>
            <a:endParaRPr sz="2400"/>
          </a:p>
          <a:p>
            <a:r>
              <a:rPr sz="2400"/>
              <a:t>查看rc.local文件（/etc/init.d/rc.local  </a:t>
            </a:r>
            <a:r>
              <a:rPr lang="zh-CN" sz="2400">
                <a:sym typeface="+mn-ea"/>
              </a:rPr>
              <a:t>将程序加入开机启动在</a:t>
            </a:r>
            <a:r>
              <a:rPr sz="2400"/>
              <a:t> /etc/rc.local</a:t>
            </a:r>
            <a:r>
              <a:rPr lang="zh-CN" sz="2400"/>
              <a:t>中的</a:t>
            </a:r>
            <a:r>
              <a:rPr lang="en-US" altLang="zh-CN" sz="2400"/>
              <a:t>exit 0</a:t>
            </a:r>
            <a:r>
              <a:rPr lang="zh-CN" altLang="en-US" sz="2400"/>
              <a:t>前加即可</a:t>
            </a:r>
            <a:r>
              <a:rPr sz="2400"/>
              <a:t>）</a:t>
            </a:r>
          </a:p>
          <a:p>
            <a:r>
              <a:rPr sz="2400"/>
              <a:t>/etc/rc.d/rc[0~6].d     </a:t>
            </a:r>
            <a:r>
              <a:rPr lang="zh-CN" sz="2400"/>
              <a:t>各个运行级别的脚本文件，基本都是</a:t>
            </a:r>
            <a:r>
              <a:rPr lang="en-US" altLang="zh-CN" sz="2400"/>
              <a:t>/etc/init.d/</a:t>
            </a:r>
            <a:r>
              <a:rPr lang="zh-CN" altLang="en-US" sz="2400"/>
              <a:t>下的软链接，ubuntu的启动级别：</a:t>
            </a:r>
            <a:r>
              <a:rPr sz="2400"/>
              <a:t>0关机1单用户2-5　　多用户图形界面6重启</a:t>
            </a:r>
          </a:p>
          <a:p>
            <a:r>
              <a:rPr sz="2400"/>
              <a:t>/etc/profile.d/            </a:t>
            </a:r>
            <a:r>
              <a:rPr lang="zh-CN" sz="2400"/>
              <a:t>应用程序所需的启动脚本</a:t>
            </a:r>
            <a:endParaRPr sz="2400"/>
          </a:p>
          <a:p>
            <a:r>
              <a:rPr lang="zh-CN" altLang="en-US" sz="2400"/>
              <a:t>计划任务：</a:t>
            </a:r>
          </a:p>
          <a:p>
            <a:r>
              <a:rPr lang="zh-CN" altLang="en-US" sz="2400"/>
              <a:t>crontab -l 列出某个用户cron服务详细内容</a:t>
            </a:r>
          </a:p>
          <a:p>
            <a:r>
              <a:rPr lang="zh-CN" altLang="en-US" sz="2400"/>
              <a:t>crontab -r 删除每个用户cront任务(谨慎：删除所有的计划任务)</a:t>
            </a:r>
          </a:p>
          <a:p>
            <a:r>
              <a:rPr lang="zh-CN" altLang="en-US" sz="2400"/>
              <a:t>crontab -e 使用编辑器编辑当前的crontab文件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35910" y="864870"/>
            <a:ext cx="656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3200" dirty="0"/>
              <a:t>Windows</a:t>
            </a:r>
            <a:r>
              <a:rPr lang="zh-CN" altLang="en-US" sz="3200" dirty="0"/>
              <a:t>排查基本要点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altLang="zh-CN" sz="3200" dirty="0"/>
              <a:t>Linux</a:t>
            </a:r>
            <a:r>
              <a:rPr lang="zh-CN" altLang="en-US" sz="3200" dirty="0"/>
              <a:t>排查基本要点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案例讲解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疑难杂症处理思路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资料及工具分享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二、启动项及计划任务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" y="880745"/>
            <a:ext cx="6924675" cy="395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21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三、网络行为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52170"/>
            <a:ext cx="86544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lsof -i -PnR    </a:t>
            </a:r>
            <a:r>
              <a:rPr lang="zh-CN" altLang="en-US" sz="2400"/>
              <a:t>查看网络通信情况</a:t>
            </a:r>
          </a:p>
          <a:p>
            <a:r>
              <a:rPr lang="en-US" altLang="zh-CN" sz="2400"/>
              <a:t>netstat -anop  </a:t>
            </a:r>
            <a:r>
              <a:rPr lang="zh-CN" altLang="en-US" sz="2400"/>
              <a:t>打印出详细的网络连接</a:t>
            </a:r>
          </a:p>
          <a:p>
            <a:r>
              <a:rPr lang="zh-CN" altLang="en-US" sz="2400"/>
              <a:t>iptables -A OUTPUT -d ip -j DROP 屏蔽网络ip</a:t>
            </a:r>
          </a:p>
          <a:p>
            <a:r>
              <a:rPr lang="zh-CN" altLang="en-US" sz="2400"/>
              <a:t>iptables -I INPUT -p tcp --dport 443 -m string --string "x.com" --algo bm -j DROP 用iptables封锁与之通信的域名x.com</a:t>
            </a:r>
          </a:p>
          <a:p>
            <a:r>
              <a:rPr lang="zh-CN" altLang="en-US" sz="2400"/>
              <a:t>cat /etc/services 查看网络服务</a:t>
            </a:r>
          </a:p>
          <a:p>
            <a:r>
              <a:rPr lang="zh-CN" altLang="en-US" sz="2400"/>
              <a:t>cat /etc/hosts 查看hosts是否修改</a:t>
            </a:r>
          </a:p>
          <a:p>
            <a:r>
              <a:rPr lang="en-US" altLang="zh-CN" sz="2400"/>
              <a:t>tcpdump    </a:t>
            </a:r>
            <a:r>
              <a:rPr lang="zh-CN" altLang="en-US" sz="2400"/>
              <a:t>有时候直接抓包能少走很多弯路</a:t>
            </a:r>
          </a:p>
          <a:p>
            <a:r>
              <a:rPr lang="zh-CN" altLang="en-US" sz="2400"/>
              <a:t>例：客户被通报主机对外发起</a:t>
            </a:r>
            <a:r>
              <a:rPr lang="en-US" altLang="zh-CN" sz="2400"/>
              <a:t>DDOS</a:t>
            </a:r>
            <a:r>
              <a:rPr lang="zh-CN" altLang="en-US" sz="2400"/>
              <a:t>攻击，首先想到的是肉鸡，但排查了半天没结果，后来抓包发现</a:t>
            </a:r>
            <a:r>
              <a:rPr lang="en-US" altLang="zh-CN" sz="2400"/>
              <a:t>DDOS</a:t>
            </a:r>
            <a:r>
              <a:rPr lang="zh-CN" altLang="en-US" sz="2400"/>
              <a:t>发出的包为</a:t>
            </a:r>
            <a:r>
              <a:rPr lang="en-US" altLang="zh-CN" sz="2400"/>
              <a:t>NTP</a:t>
            </a:r>
            <a:r>
              <a:rPr lang="zh-CN" altLang="en-US" sz="2400"/>
              <a:t>数据包，攻击行为是</a:t>
            </a:r>
            <a:r>
              <a:rPr lang="en-US" altLang="zh-CN" sz="2400"/>
              <a:t>NTP Reply Flood Attack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22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文件检查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ls -alt    </a:t>
            </a:r>
            <a:r>
              <a:rPr lang="zh-CN" altLang="en-US" sz="2000"/>
              <a:t>指定目录下文件按照时间排序</a:t>
            </a:r>
          </a:p>
          <a:p>
            <a:r>
              <a:rPr lang="en-US" altLang="zh-CN" sz="2000"/>
              <a:t>stat filename   </a:t>
            </a:r>
            <a:r>
              <a:rPr lang="zh-CN" altLang="en-US" sz="2000"/>
              <a:t>查看文件信息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touch -t </a:t>
            </a:r>
            <a:r>
              <a:rPr lang="zh-CN" altLang="en-US" sz="2000"/>
              <a:t>时间戳 </a:t>
            </a:r>
            <a:r>
              <a:rPr lang="en-US" altLang="zh-CN" sz="2000"/>
              <a:t>filename</a:t>
            </a:r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3095" y="1477645"/>
            <a:ext cx="6200775" cy="1222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" y="3119120"/>
            <a:ext cx="611505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23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文件检查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find / -uid 0 -print 查找特权用户文件</a:t>
            </a:r>
            <a:r>
              <a:rPr lang="zh-CN" altLang="en-US" sz="2400"/>
              <a:t>，即超级权限用户，如</a:t>
            </a:r>
            <a:r>
              <a:rPr lang="en-US" altLang="zh-CN" sz="2400"/>
              <a:t>root</a:t>
            </a:r>
            <a:r>
              <a:rPr lang="zh-CN" altLang="en-US" sz="2400"/>
              <a:t>，</a:t>
            </a:r>
            <a:r>
              <a:rPr sz="2400"/>
              <a:t>UID为0的帐号也不一定都是可疑帐号，Freebsd默认存在toor帐号，且uid为0</a:t>
            </a:r>
            <a:endParaRPr lang="zh-CN" altLang="en-US" sz="2400"/>
          </a:p>
          <a:p>
            <a:r>
              <a:rPr lang="en-US" altLang="zh-CN" sz="2400"/>
              <a:t>find / -name "username" -prin 查找</a:t>
            </a:r>
            <a:r>
              <a:rPr lang="zh-CN" altLang="en-US" sz="2400"/>
              <a:t>特定</a:t>
            </a:r>
            <a:r>
              <a:rPr lang="en-US" altLang="zh-CN" sz="2400"/>
              <a:t>用户名的文件</a:t>
            </a:r>
          </a:p>
          <a:p>
            <a:r>
              <a:rPr lang="en-US" altLang="zh-CN" sz="2400"/>
              <a:t>ls -al /tmp | grep "Feb 27" 根据确定时间去反推变更的文件</a:t>
            </a:r>
          </a:p>
          <a:p>
            <a:r>
              <a:rPr lang="en-US" altLang="zh-CN" sz="2400"/>
              <a:t>find / * .jsp -perm 4777 查找777的权限的文件</a:t>
            </a:r>
          </a:p>
          <a:p>
            <a:r>
              <a:rPr lang="en-US" altLang="zh-CN" sz="2400"/>
              <a:t>find / | xargs grep xxx 查看包含xxx字符串的文件</a:t>
            </a:r>
          </a:p>
          <a:p>
            <a:r>
              <a:rPr lang="en-US" altLang="zh-CN" sz="2400"/>
              <a:t>敏感目录的文件分析（类/tmp目录，命令目录/usr/bin /usr/sbin）</a:t>
            </a:r>
          </a:p>
          <a:p>
            <a:r>
              <a:rPr lang="en-US" altLang="zh-CN" sz="2400"/>
              <a:t>查找24小时内被修改的JSP文件： find / -mtime 0 -name "*.jsp"</a:t>
            </a:r>
          </a:p>
          <a:p>
            <a:r>
              <a:rPr lang="en-US" altLang="zh-CN" sz="2400"/>
              <a:t>查找72小时内新增的文件：find / -ctime -2</a:t>
            </a:r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24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文件检查</a:t>
            </a:r>
          </a:p>
        </p:txBody>
      </p:sp>
      <p:pic>
        <p:nvPicPr>
          <p:cNvPr id="2" name="图片 -2147482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85" y="671195"/>
            <a:ext cx="5903595" cy="472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762635"/>
            <a:ext cx="6922135" cy="436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25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账号检查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6425" y="788670"/>
            <a:ext cx="84340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less /etc/passwd 查看是否有新增用户</a:t>
            </a:r>
          </a:p>
          <a:p>
            <a:r>
              <a:rPr lang="zh-CN" altLang="en-US" sz="2400"/>
              <a:t>ls -l /etc/passwd 查看passwd最后修改时间，文件是否在不知情的情况下被修改</a:t>
            </a:r>
          </a:p>
          <a:p>
            <a:r>
              <a:rPr lang="zh-CN" altLang="en-US" sz="2400"/>
              <a:t>awk -F: '$3==0 {print $1}' /etc/passwd 查看是否存在特权用户</a:t>
            </a:r>
          </a:p>
          <a:p>
            <a:r>
              <a:rPr lang="zh-CN" altLang="en-US" sz="2400"/>
              <a:t>awk -F: 'length($2)==0 {print $1}' /etc/shadow 查看是否存在空口令用户</a:t>
            </a:r>
          </a:p>
          <a:p>
            <a:r>
              <a:rPr lang="zh-CN" altLang="en-US" sz="2400"/>
              <a:t>awk '/\$1|\$6/{print $1}' /etc/shadow 查询可以远程登录的帐号信息</a:t>
            </a:r>
          </a:p>
          <a:p>
            <a:r>
              <a:rPr lang="zh-CN" altLang="en-US" sz="2400"/>
              <a:t>cat /etc/passwd | grep -E“/bin/bash$” 能够登录的帐号</a:t>
            </a:r>
          </a:p>
          <a:p>
            <a:r>
              <a:rPr lang="zh-CN" altLang="en-US" sz="2400"/>
              <a:t>usermod -L user 禁用帐号，帐号无法登录，/etc/shadow第二栏为!开头</a:t>
            </a:r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26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账号检查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6425" y="788670"/>
            <a:ext cx="84340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/>
              <a:t>last，查看系统的成功登录、关机、重启等情况，数据源为/var/log/wtmp，var/log/btmp</a:t>
            </a:r>
          </a:p>
          <a:p>
            <a:pPr latinLnBrk="1"/>
            <a:r>
              <a:rPr lang="zh-CN" altLang="en-US" sz="2400"/>
              <a:t>lastb，看登录失败的情况，本质是将/var/log/btmp二进制文件格式化输出</a:t>
            </a:r>
          </a:p>
          <a:p>
            <a:pPr latinLnBrk="1"/>
            <a:r>
              <a:rPr lang="zh-CN" altLang="en-US" sz="2400"/>
              <a:t>lastlog，查看用户上一次的登录情况，本质是将/var/log/lastlog</a:t>
            </a:r>
            <a:r>
              <a:rPr lang="zh-CN" altLang="en-US" sz="2400">
                <a:sym typeface="+mn-ea"/>
              </a:rPr>
              <a:t>二进制</a:t>
            </a:r>
            <a:r>
              <a:rPr lang="zh-CN" altLang="en-US" sz="2400"/>
              <a:t>文件格式化输出</a:t>
            </a:r>
          </a:p>
          <a:p>
            <a:pPr latinLnBrk="1"/>
            <a:r>
              <a:rPr lang="zh-CN" altLang="en-US" sz="2400"/>
              <a:t>last -x reboot</a:t>
            </a:r>
            <a:r>
              <a:rPr lang="en-US" altLang="zh-CN" sz="2400"/>
              <a:t>/shutdown</a:t>
            </a:r>
            <a:r>
              <a:rPr lang="zh-CN" altLang="en-US" sz="2400"/>
              <a:t> 查看重启</a:t>
            </a:r>
            <a:r>
              <a:rPr lang="en-US" altLang="zh-CN" sz="2400"/>
              <a:t>/</a:t>
            </a:r>
            <a:r>
              <a:rPr lang="zh-CN" altLang="en-US" sz="2400"/>
              <a:t>关机的记录</a:t>
            </a:r>
          </a:p>
          <a:p>
            <a:pPr latinLnBrk="1"/>
            <a:r>
              <a:rPr lang="zh-CN" altLang="en-US" sz="2400"/>
              <a:t>通过.bash_history 查看历史命令</a:t>
            </a:r>
          </a:p>
          <a:p>
            <a:pPr latinLnBrk="1"/>
            <a:r>
              <a:rPr lang="zh-CN" altLang="en-US" sz="2400"/>
              <a:t>如果黑客使用history -c清理相关的日志，使用cat ~/.bash_history仍可查看相关的记录，打开/home各帐号目录下的.bash_history，查看普通帐号的历史命令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27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lsof -p PID     </a:t>
            </a:r>
            <a:r>
              <a:rPr lang="zh-CN" altLang="en-US" sz="2400">
                <a:sym typeface="+mn-ea"/>
              </a:rPr>
              <a:t>查看指定进程打开的文件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lsof /filepath/filename    </a:t>
            </a:r>
            <a:r>
              <a:rPr lang="zh-CN" altLang="en-US" sz="2400">
                <a:sym typeface="+mn-ea"/>
              </a:rPr>
              <a:t>查看调用文件的进程</a:t>
            </a:r>
          </a:p>
          <a:p>
            <a:r>
              <a:rPr lang="zh-CN" altLang="en-US" sz="2400">
                <a:sym typeface="+mn-ea"/>
              </a:rPr>
              <a:t>进程隐藏及对应办法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、命令替换            检查命令文件</a:t>
            </a:r>
            <a:r>
              <a:rPr lang="en-US" altLang="zh-CN" sz="2400"/>
              <a:t>md5</a:t>
            </a:r>
            <a:r>
              <a:rPr lang="zh-CN" altLang="en-US" sz="2400"/>
              <a:t>值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en-US" altLang="zh-CN" sz="2400"/>
              <a:t>Hook</a:t>
            </a:r>
            <a:r>
              <a:rPr lang="zh-CN" altLang="en-US" sz="2400"/>
              <a:t>系统调用：攻击者可以劫持getdents和libc中的readdir函数（修改内核中的系统调用代码或者修改lib中的函数代码）实现过滤特定进程名，从而实现进程隐藏。</a:t>
            </a:r>
          </a:p>
          <a:p>
            <a:r>
              <a:rPr lang="en-US" altLang="zh-CN" sz="2400"/>
              <a:t>3</a:t>
            </a:r>
            <a:r>
              <a:rPr lang="zh-CN" altLang="en-US" sz="2400"/>
              <a:t>、动态库劫持，如通过环境变量LD_PRELOAD使恶意链接的动态库先于系统标准库加载</a:t>
            </a:r>
          </a:p>
          <a:p>
            <a:r>
              <a:rPr lang="zh-CN" altLang="en-US" sz="2400"/>
              <a:t>查看隐藏进程， ls /proc | sort -n |uniq &gt;2 ，可应对</a:t>
            </a:r>
            <a:r>
              <a:rPr lang="en-US" altLang="zh-CN" sz="2400"/>
              <a:t>2</a:t>
            </a:r>
            <a:r>
              <a:rPr lang="zh-CN" altLang="en-US" sz="2400"/>
              <a:t>和</a:t>
            </a:r>
            <a:r>
              <a:rPr lang="en-US" altLang="zh-CN" sz="2400"/>
              <a:t>3</a:t>
            </a:r>
            <a:r>
              <a:rPr lang="zh-CN" altLang="en-US" sz="2400"/>
              <a:t>方法，或查看</a:t>
            </a:r>
            <a:r>
              <a:rPr lang="en-US" altLang="zh-CN" sz="2400"/>
              <a:t>/proc</a:t>
            </a:r>
            <a:r>
              <a:rPr lang="zh-CN" altLang="en-US" sz="2400"/>
              <a:t>下进程相关信息</a:t>
            </a:r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4</a:t>
            </a:r>
            <a:r>
              <a:rPr lang="zh-CN" altLang="en-US" sz="2400"/>
              <a:t>、挂载目录到</a:t>
            </a:r>
            <a:r>
              <a:rPr lang="en-US" altLang="zh-CN" sz="2400"/>
              <a:t>/proc</a:t>
            </a:r>
            <a:r>
              <a:rPr lang="zh-CN" altLang="en-US" sz="2400"/>
              <a:t>下，原理为挂载一些空的路径到/proc对应进程号下面，ps等命令在遍历/proc时则没有办法找到该进程的信息</a:t>
            </a:r>
          </a:p>
          <a:p>
            <a:r>
              <a:rPr lang="zh-CN" altLang="en-US" sz="2400"/>
              <a:t>应对方法：cat /proc/mount查看挂载情况</a:t>
            </a:r>
          </a:p>
          <a:p>
            <a:r>
              <a:rPr lang="en-US" altLang="zh-CN" sz="2400"/>
              <a:t>5</a:t>
            </a:r>
            <a:r>
              <a:rPr lang="zh-CN" altLang="en-US" sz="2400"/>
              <a:t>、内核态隐藏，劫持</a:t>
            </a:r>
            <a:r>
              <a:rPr lang="en-US" altLang="zh-CN" sz="2400"/>
              <a:t>VFS</a:t>
            </a:r>
            <a:r>
              <a:rPr lang="zh-CN" altLang="en-US" sz="2400"/>
              <a:t>接口层或劫持系统调用，这两个方法要么修改内核，要么新增内核模块，修改内核需要重启，加载内核模块不需要。</a:t>
            </a:r>
          </a:p>
          <a:p>
            <a:r>
              <a:rPr lang="zh-CN" altLang="en-US" sz="2400"/>
              <a:t>应对方法：查看内核编译时间（</a:t>
            </a:r>
            <a:r>
              <a:rPr lang="en-US" altLang="zh-CN" sz="2400"/>
              <a:t>uname -a</a:t>
            </a:r>
            <a:r>
              <a:rPr lang="zh-CN" altLang="en-US" sz="2400"/>
              <a:t>）查看内核模块（</a:t>
            </a:r>
            <a:r>
              <a:rPr lang="en-US" altLang="zh-CN" sz="2400"/>
              <a:t>lsmod</a:t>
            </a:r>
            <a:r>
              <a:rPr lang="zh-CN" altLang="en-US" sz="2400"/>
              <a:t>）</a:t>
            </a:r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4170045"/>
            <a:ext cx="7825105" cy="9417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29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864870"/>
            <a:ext cx="8425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进程内存检查</a:t>
            </a:r>
          </a:p>
          <a:p>
            <a:r>
              <a:rPr lang="en-US" altLang="zh-CN" sz="2400"/>
              <a:t>dump</a:t>
            </a:r>
            <a:r>
              <a:rPr lang="zh-CN" altLang="en-US" sz="2400"/>
              <a:t>进程内存环境，可使用系统自带</a:t>
            </a:r>
            <a:r>
              <a:rPr lang="en-US" altLang="zh-CN" sz="2400"/>
              <a:t>gdb</a:t>
            </a:r>
            <a:r>
              <a:rPr lang="zh-CN" altLang="en-US" sz="2400"/>
              <a:t>调试，</a:t>
            </a:r>
            <a:r>
              <a:rPr lang="en-US" altLang="zh-CN" sz="2400"/>
              <a:t>strace</a:t>
            </a:r>
            <a:r>
              <a:rPr lang="zh-CN" altLang="en-US" sz="2400"/>
              <a:t>？</a:t>
            </a:r>
          </a:p>
          <a:p>
            <a:r>
              <a:rPr lang="en-US" sz="2400"/>
              <a:t>/proc/pid/maps   </a:t>
            </a:r>
            <a:r>
              <a:rPr lang="zh-CN" altLang="en-US" sz="2400"/>
              <a:t>查看进程内存地址，堆中的信息比较全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981200"/>
            <a:ext cx="79533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07885" y="2349668"/>
            <a:ext cx="8064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Windows</a:t>
            </a:r>
            <a:r>
              <a:rPr lang="zh-CN" altLang="en-US" sz="6000" dirty="0"/>
              <a:t>排查基本要点</a:t>
            </a:r>
          </a:p>
        </p:txBody>
      </p:sp>
    </p:spTree>
    <p:extLst>
      <p:ext uri="{BB962C8B-B14F-4D97-AF65-F5344CB8AC3E}">
        <p14:creationId xmlns:p14="http://schemas.microsoft.com/office/powerpoint/2010/main" val="137267541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852170"/>
            <a:ext cx="8425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/>
              <a:t>gdb attach pid   attach</a:t>
            </a:r>
            <a:r>
              <a:rPr lang="zh-CN" altLang="en-US" sz="2400"/>
              <a:t>到</a:t>
            </a:r>
            <a:r>
              <a:rPr lang="en-US" altLang="zh-CN" sz="2400"/>
              <a:t>pid</a:t>
            </a:r>
            <a:r>
              <a:rPr lang="zh-CN" altLang="en-US" sz="2400"/>
              <a:t>对应的进程，然后使用</a:t>
            </a:r>
            <a:r>
              <a:rPr lang="en-US" altLang="zh-CN" sz="2400"/>
              <a:t>dump memory /filename start_address end_address</a:t>
            </a:r>
            <a:r>
              <a:rPr lang="zh-CN" altLang="en-US" sz="2400"/>
              <a:t>将内存</a:t>
            </a:r>
            <a:r>
              <a:rPr lang="en-US" altLang="zh-CN" sz="2400"/>
              <a:t>dump</a:t>
            </a:r>
            <a:r>
              <a:rPr lang="zh-CN" altLang="en-US" sz="2400"/>
              <a:t>下来</a:t>
            </a:r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642110"/>
            <a:ext cx="8597265" cy="37922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31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864870"/>
            <a:ext cx="8425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使用</a:t>
            </a:r>
            <a:r>
              <a:rPr lang="en-US" altLang="zh-CN" sz="2400"/>
              <a:t>strings -n 10 filename</a:t>
            </a:r>
            <a:r>
              <a:rPr lang="zh-CN" altLang="en-US" sz="2400"/>
              <a:t>筛选出长度大于</a:t>
            </a:r>
            <a:r>
              <a:rPr lang="en-US" altLang="zh-CN" sz="2400"/>
              <a:t>10</a:t>
            </a:r>
            <a:r>
              <a:rPr lang="zh-CN" altLang="en-US" sz="2400"/>
              <a:t>的字符串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325245"/>
            <a:ext cx="6776085" cy="40011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32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进程检查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864870"/>
            <a:ext cx="8425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如果进程堆中的数据比较多，可以用</a:t>
            </a:r>
            <a:r>
              <a:rPr lang="en-US" altLang="zh-CN" sz="2400"/>
              <a:t>| grep string</a:t>
            </a:r>
            <a:r>
              <a:rPr lang="zh-CN" altLang="en-US" sz="2400"/>
              <a:t>进行查找</a:t>
            </a:r>
          </a:p>
          <a:p>
            <a:r>
              <a:rPr lang="zh-CN" altLang="en-US" sz="2400"/>
              <a:t>使用工具一键查找？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327275"/>
            <a:ext cx="8062595" cy="1059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33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七、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日志分析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日志默认存放位置 ： /var/log/</a:t>
            </a:r>
          </a:p>
          <a:p>
            <a:r>
              <a:rPr lang="en-US" altLang="zh-CN" sz="2400"/>
              <a:t>/var/log/secure — 记录验证和授权方面的信息，只要涉及账号和密码的程序都会记录，比如SSH、VNC登录，su切换用户，sudo授权，甚至添加用户和修改用户密码都会记录在这个日志文件中</a:t>
            </a:r>
            <a:r>
              <a:rPr lang="zh-CN" altLang="en-US" sz="2400"/>
              <a:t>，不过较新的</a:t>
            </a:r>
            <a:r>
              <a:rPr lang="en-US" altLang="zh-CN" sz="2400"/>
              <a:t>linux</a:t>
            </a:r>
            <a:r>
              <a:rPr lang="zh-CN" altLang="en-US" sz="2400"/>
              <a:t>系统已经弃用</a:t>
            </a:r>
            <a:r>
              <a:rPr lang="en-US" altLang="zh-CN" sz="2400"/>
              <a:t>secure</a:t>
            </a:r>
            <a:r>
              <a:rPr lang="zh-CN" altLang="en-US" sz="2400"/>
              <a:t>，改用</a:t>
            </a:r>
            <a:r>
              <a:rPr lang="en-US" altLang="zh-CN" sz="2400"/>
              <a:t>auth.log</a:t>
            </a:r>
            <a:r>
              <a:rPr lang="zh-CN" altLang="en-US" sz="2400"/>
              <a:t>记录</a:t>
            </a:r>
            <a:endParaRPr lang="en-US" altLang="zh-CN" sz="2400"/>
          </a:p>
          <a:p>
            <a:r>
              <a:rPr lang="en-US" altLang="zh-CN" sz="2400"/>
              <a:t>/var/log/cron — 记录了系统定时任务相关的日志</a:t>
            </a:r>
          </a:p>
          <a:p>
            <a:r>
              <a:rPr lang="en-US" altLang="zh-CN" sz="2400"/>
              <a:t>/var/log/auth.log — 包含系统授权信息，包括用户登录和使用的权限机制等。</a:t>
            </a:r>
          </a:p>
          <a:p>
            <a:r>
              <a:rPr lang="en-US" altLang="zh-CN" sz="2400"/>
              <a:t>/var/log/faillog – 包含用户登录失败信息，此外，错误登录命令也会记录在本文件中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34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七、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日志分析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定位有多少IP在爆破主机的root帐号：</a:t>
            </a:r>
          </a:p>
          <a:p>
            <a:r>
              <a:rPr lang="en-US" altLang="zh-CN" sz="2400"/>
              <a:t>grep "Failed password for root" /var/log/secure | awk '{print $11}' | sort | uniq -c | sort -nr | more</a:t>
            </a:r>
          </a:p>
          <a:p>
            <a:r>
              <a:rPr lang="en-US" altLang="zh-CN" sz="2400"/>
              <a:t>定位有哪些IP在爆破：</a:t>
            </a:r>
          </a:p>
          <a:p>
            <a:r>
              <a:rPr lang="en-US" altLang="zh-CN" sz="2400"/>
              <a:t>grep "Failed password" /var/log/secure|grep -E -o "(25[0-5]|2[0-4][0-9]|[01]?[0-9][0-9]?)\.(25[0-5]|2[0-4][0-9]|[01]?[0-9][0-9]?)\.(25[0-5]|2[0-4][0-9]|[01]?[0-9][0-9]?)\.(25[0-5]|2[0-4][0-9]|[01]?[0-9][0-9]?)"|uniq -c</a:t>
            </a:r>
          </a:p>
          <a:p>
            <a:r>
              <a:rPr lang="en-US" altLang="zh-CN" sz="2400"/>
              <a:t>爆破用户名字典是什么：</a:t>
            </a:r>
          </a:p>
          <a:p>
            <a:r>
              <a:rPr lang="en-US" altLang="zh-CN" sz="2400"/>
              <a:t>grep "Failed password" /var/log/secure|perl -e 'while($_=&lt;&gt;){ /for(.*?) from/; print "$1\n";}'|uniq -c|sort -nr</a:t>
            </a:r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35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七、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日志分析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登录成功的IP有哪些：</a:t>
            </a:r>
          </a:p>
          <a:p>
            <a:r>
              <a:rPr lang="en-US" altLang="zh-CN" sz="2400"/>
              <a:t>grep "Accepted " /var/log/secure | awk '{print $11}' | sort | uniq -c | sort -nr | more</a:t>
            </a:r>
          </a:p>
          <a:p>
            <a:r>
              <a:rPr lang="en-US" altLang="zh-CN" sz="2400"/>
              <a:t>登录成功的日期、用户名、IP：</a:t>
            </a:r>
          </a:p>
          <a:p>
            <a:r>
              <a:rPr lang="en-US" altLang="zh-CN" sz="2400"/>
              <a:t>grep "Accepted " /var/log/secure | awk '{print $1,$2,$3,$9,$11}'</a:t>
            </a:r>
          </a:p>
          <a:p>
            <a:r>
              <a:rPr lang="en-US" altLang="zh-CN" sz="2400"/>
              <a:t>ssh</a:t>
            </a:r>
            <a:r>
              <a:rPr lang="zh-CN" altLang="en-US" sz="2400"/>
              <a:t>免密登录   查看根目录下的</a:t>
            </a:r>
            <a:r>
              <a:rPr lang="en-US" altLang="zh-CN" sz="2400"/>
              <a:t>.ssh/</a:t>
            </a:r>
            <a:r>
              <a:rPr lang="zh-CN" altLang="en-US" sz="2400"/>
              <a:t>目录，另外查看</a:t>
            </a:r>
            <a:r>
              <a:rPr lang="en-US" altLang="zh-CN" sz="2400"/>
              <a:t>ssh</a:t>
            </a:r>
            <a:r>
              <a:rPr lang="zh-CN" altLang="en-US" sz="2400"/>
              <a:t>配置文件中的</a:t>
            </a:r>
            <a:r>
              <a:rPr lang="en-US" altLang="zh-CN" sz="2400"/>
              <a:t>RSAAuthentication</a:t>
            </a:r>
            <a:r>
              <a:rPr lang="zh-CN" altLang="en-US" sz="2400"/>
              <a:t>和</a:t>
            </a:r>
            <a:r>
              <a:rPr lang="en-US" altLang="zh-CN" sz="2400"/>
              <a:t>PubkeyAuthencation</a:t>
            </a:r>
            <a:r>
              <a:rPr lang="zh-CN" altLang="en-US" sz="2400"/>
              <a:t>是否为</a:t>
            </a:r>
            <a:r>
              <a:rPr lang="en-US" altLang="zh-CN" sz="2400"/>
              <a:t>yes</a:t>
            </a:r>
          </a:p>
          <a:p>
            <a:r>
              <a:rPr lang="en-US" altLang="zh-CN" sz="2400"/>
              <a:t>增加用户</a:t>
            </a:r>
            <a:r>
              <a:rPr lang="zh-CN" altLang="en-US" sz="2400"/>
              <a:t>的</a:t>
            </a:r>
            <a:r>
              <a:rPr lang="en-US" altLang="zh-CN" sz="2400"/>
              <a:t>日志：grep "useradd" /var/log/secure</a:t>
            </a:r>
          </a:p>
          <a:p>
            <a:r>
              <a:rPr lang="en-US" altLang="zh-CN" sz="2400"/>
              <a:t>删除用户</a:t>
            </a:r>
            <a:r>
              <a:rPr lang="zh-CN" altLang="en-US" sz="2400"/>
              <a:t>的</a:t>
            </a:r>
            <a:r>
              <a:rPr lang="en-US" altLang="zh-CN" sz="2400"/>
              <a:t>日志：grep "userdel" /var/log/secure</a:t>
            </a:r>
          </a:p>
          <a:p>
            <a:r>
              <a:rPr lang="en-US" altLang="zh-CN" sz="2400"/>
              <a:t>/var/log/xferlog 主要记录FTP用户进行的一些上传下载行为</a:t>
            </a:r>
          </a:p>
          <a:p>
            <a:r>
              <a:rPr lang="en-US" altLang="zh-CN" sz="2400"/>
              <a:t>/var/log/vsftpd.log 主要记录用户的登录日志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3122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34040" y="2349668"/>
            <a:ext cx="349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案例讲解</a:t>
            </a:r>
          </a:p>
        </p:txBody>
      </p:sp>
    </p:spTree>
    <p:extLst>
      <p:ext uri="{BB962C8B-B14F-4D97-AF65-F5344CB8AC3E}">
        <p14:creationId xmlns:p14="http://schemas.microsoft.com/office/powerpoint/2010/main" val="710651368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37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挖矿病毒基本处置思路：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资源占用率高</a:t>
            </a:r>
            <a:r>
              <a:rPr lang="en-US" altLang="zh-CN" sz="2400" dirty="0"/>
              <a:t>——</a:t>
            </a:r>
            <a:r>
              <a:rPr lang="zh-CN" altLang="en-US" sz="2400" dirty="0"/>
              <a:t>指向对应进程</a:t>
            </a:r>
            <a:r>
              <a:rPr lang="en-US" altLang="zh-CN" sz="2400" dirty="0"/>
              <a:t>——</a:t>
            </a:r>
            <a:r>
              <a:rPr lang="zh-CN" altLang="en-US" sz="2400" dirty="0"/>
              <a:t>指向对应外联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排查进程命令</a:t>
            </a:r>
            <a:r>
              <a:rPr lang="en-US" altLang="zh-CN" sz="2400" dirty="0"/>
              <a:t>——</a:t>
            </a:r>
            <a:r>
              <a:rPr lang="zh-CN" altLang="en-US" sz="2400" dirty="0"/>
              <a:t>找到进程文件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排查进程内存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排查关键字文件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排查定时任务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排查开机自启</a:t>
            </a:r>
            <a:r>
              <a:rPr lang="en-US" altLang="zh-CN" sz="2400" dirty="0"/>
              <a:t>——</a:t>
            </a:r>
            <a:r>
              <a:rPr lang="zh-CN" altLang="en-US" sz="2400" dirty="0"/>
              <a:t>排查日志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9655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、排查计划任务、开机自启，发现可疑内容，指向了</a:t>
            </a:r>
            <a:r>
              <a:rPr lang="en-US" altLang="zh-CN" dirty="0"/>
              <a:t>/dev/raw/</a:t>
            </a:r>
            <a:r>
              <a:rPr lang="zh-CN" altLang="en-US" dirty="0"/>
              <a:t>和</a:t>
            </a:r>
            <a:r>
              <a:rPr lang="en-US" altLang="zh-CN" dirty="0"/>
              <a:t>/bin/</a:t>
            </a:r>
            <a:r>
              <a:rPr lang="en-US" altLang="zh-CN" dirty="0" err="1"/>
              <a:t>crondr</a:t>
            </a:r>
            <a:endParaRPr lang="zh-CN" altLang="en-US" sz="2400" dirty="0"/>
          </a:p>
        </p:txBody>
      </p:sp>
      <p:pic>
        <p:nvPicPr>
          <p:cNvPr id="6" name="图片 5" descr="男子的脸部特写与配字&#10;&#10;描述已自动生成">
            <a:extLst>
              <a:ext uri="{FF2B5EF4-FFF2-40B4-BE49-F238E27FC236}">
                <a16:creationId xmlns:a16="http://schemas.microsoft.com/office/drawing/2014/main" id="{FFFCADEE-F8DC-174C-ADB0-E0E0F7CB63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4" y="1407606"/>
            <a:ext cx="3543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E7A71E3F-4DDC-D343-9BE5-A53039A214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1" y="2120900"/>
            <a:ext cx="50546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屏幕上有字&#10;&#10;描述已自动生成">
            <a:extLst>
              <a:ext uri="{FF2B5EF4-FFF2-40B4-BE49-F238E27FC236}">
                <a16:creationId xmlns:a16="http://schemas.microsoft.com/office/drawing/2014/main" id="{805D3949-84C3-C547-910A-048DA1910AA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1" y="3744394"/>
            <a:ext cx="3911600" cy="11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16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39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排查</a:t>
            </a:r>
            <a:r>
              <a:rPr lang="en-US" altLang="zh-CN" dirty="0"/>
              <a:t>/dev/raw/</a:t>
            </a:r>
            <a:r>
              <a:rPr lang="zh-CN" altLang="zh-CN" dirty="0"/>
              <a:t>目录，该目录落地时间为</a:t>
            </a:r>
            <a:r>
              <a:rPr lang="en-US" altLang="zh-CN" dirty="0"/>
              <a:t>18</a:t>
            </a:r>
            <a:r>
              <a:rPr lang="zh-CN" altLang="zh-CN" dirty="0"/>
              <a:t>号晚间，同时发现无</a:t>
            </a:r>
            <a:r>
              <a:rPr lang="en-US" altLang="zh-CN" dirty="0"/>
              <a:t>.bash/bash</a:t>
            </a:r>
            <a:r>
              <a:rPr lang="zh-CN" altLang="zh-CN" dirty="0"/>
              <a:t>文件，只存在一个</a:t>
            </a:r>
            <a:r>
              <a:rPr lang="en-US" altLang="zh-CN" dirty="0" err="1"/>
              <a:t>rawctl</a:t>
            </a:r>
            <a:r>
              <a:rPr lang="zh-CN" altLang="zh-CN" dirty="0"/>
              <a:t>文件： 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E722EF-CE75-0F47-A4E5-DAB1EC8A9B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9" y="1552734"/>
            <a:ext cx="59436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屏幕上有字&#10;&#10;描述已自动生成">
            <a:extLst>
              <a:ext uri="{FF2B5EF4-FFF2-40B4-BE49-F238E27FC236}">
                <a16:creationId xmlns:a16="http://schemas.microsoft.com/office/drawing/2014/main" id="{33FB08DE-EFCA-D94B-B69C-5DD2ADF1BE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3249930"/>
            <a:ext cx="4724400" cy="165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02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" y="12565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35910" y="864870"/>
            <a:ext cx="6564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排查系统账号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排查可疑端口、进程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排查启动项、计划任务、服务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排查系统相关信息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自动化查杀情况</a:t>
            </a: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3200" dirty="0"/>
              <a:t>日志分析</a:t>
            </a:r>
          </a:p>
        </p:txBody>
      </p:sp>
    </p:spTree>
    <p:extLst>
      <p:ext uri="{BB962C8B-B14F-4D97-AF65-F5344CB8AC3E}">
        <p14:creationId xmlns:p14="http://schemas.microsoft.com/office/powerpoint/2010/main" val="2537327318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40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排查所有定时任务</a:t>
            </a:r>
            <a:r>
              <a:rPr lang="en-US" altLang="zh-CN" dirty="0"/>
              <a:t>ls -</a:t>
            </a:r>
            <a:r>
              <a:rPr lang="en-US" altLang="zh-CN" dirty="0" err="1"/>
              <a:t>alR</a:t>
            </a:r>
            <a:r>
              <a:rPr lang="en-US" altLang="zh-CN" dirty="0"/>
              <a:t> 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cron</a:t>
            </a:r>
            <a:r>
              <a:rPr lang="en-US" altLang="zh-CN" dirty="0"/>
              <a:t>*</a:t>
            </a:r>
            <a:r>
              <a:rPr lang="zh-CN" altLang="zh-CN" dirty="0"/>
              <a:t>，排查发现存在可疑定时任务</a:t>
            </a:r>
            <a:r>
              <a:rPr lang="en-US" altLang="zh-CN" dirty="0" err="1"/>
              <a:t>pwnrig</a:t>
            </a:r>
            <a:r>
              <a:rPr lang="zh-CN" altLang="zh-CN" dirty="0"/>
              <a:t>，内容如下：</a:t>
            </a:r>
            <a:endParaRPr lang="en-US" altLang="zh-CN" dirty="0"/>
          </a:p>
          <a:p>
            <a:r>
              <a:rPr lang="zh-CN" altLang="zh-CN" dirty="0"/>
              <a:t>发现该定时任务主要为复制并执行</a:t>
            </a:r>
            <a:r>
              <a:rPr lang="en-US" altLang="zh-CN" dirty="0"/>
              <a:t>/bin/</a:t>
            </a:r>
            <a:r>
              <a:rPr lang="en-US" altLang="zh-CN" dirty="0" err="1"/>
              <a:t>crondr</a:t>
            </a:r>
            <a:r>
              <a:rPr lang="zh-CN" altLang="zh-CN" dirty="0"/>
              <a:t>后，将临时文件</a:t>
            </a:r>
            <a:r>
              <a:rPr lang="en-US" altLang="zh-CN" dirty="0"/>
              <a:t>/bin/-bash</a:t>
            </a:r>
            <a:r>
              <a:rPr lang="zh-CN" altLang="zh-CN" dirty="0"/>
              <a:t>删除，导致只有进程但无任何文件的情况，对应受感染主机存在</a:t>
            </a:r>
            <a:r>
              <a:rPr lang="en-US" altLang="zh-CN" dirty="0"/>
              <a:t>-bash</a:t>
            </a:r>
            <a:r>
              <a:rPr lang="zh-CN" altLang="zh-CN" dirty="0"/>
              <a:t>进程，但无任何进程文件与之对应且无任何进程命令。</a:t>
            </a:r>
          </a:p>
          <a:p>
            <a:endParaRPr lang="zh-CN" altLang="en-US" sz="2400" dirty="0"/>
          </a:p>
        </p:txBody>
      </p:sp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40DDC75A-47C8-4847-963F-911D9D1F00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320057"/>
            <a:ext cx="3911600" cy="11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73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41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zh-CN" dirty="0"/>
              <a:t>排查</a:t>
            </a:r>
            <a:r>
              <a:rPr lang="en-US" altLang="zh-CN" dirty="0"/>
              <a:t>/bin/</a:t>
            </a:r>
            <a:r>
              <a:rPr lang="en-US" altLang="zh-CN" dirty="0" err="1"/>
              <a:t>crondr</a:t>
            </a:r>
            <a:r>
              <a:rPr lang="zh-CN" altLang="zh-CN" dirty="0"/>
              <a:t>文件，发现其落地时间为</a:t>
            </a:r>
            <a:r>
              <a:rPr lang="en-US" altLang="zh-CN" dirty="0"/>
              <a:t>2020-7-18</a:t>
            </a:r>
            <a:r>
              <a:rPr lang="zh-CN" altLang="zh-CN" dirty="0"/>
              <a:t>，</a:t>
            </a:r>
            <a:r>
              <a:rPr lang="en-US" altLang="zh-CN" dirty="0"/>
              <a:t>20:50</a:t>
            </a:r>
            <a:r>
              <a:rPr lang="zh-CN" altLang="zh-CN" dirty="0"/>
              <a:t>左右，内容为乱码，权限为</a:t>
            </a:r>
            <a:r>
              <a:rPr lang="en-US" altLang="zh-CN" dirty="0"/>
              <a:t>755</a:t>
            </a:r>
            <a:r>
              <a:rPr lang="zh-CN" altLang="zh-CN" dirty="0"/>
              <a:t>，高度可疑： </a:t>
            </a:r>
            <a:endParaRPr lang="zh-CN" altLang="en-US" sz="2400" dirty="0"/>
          </a:p>
        </p:txBody>
      </p:sp>
      <p:pic>
        <p:nvPicPr>
          <p:cNvPr id="6" name="图片 5" descr="屏幕上写着字&#10;&#10;描述已自动生成">
            <a:extLst>
              <a:ext uri="{FF2B5EF4-FFF2-40B4-BE49-F238E27FC236}">
                <a16:creationId xmlns:a16="http://schemas.microsoft.com/office/drawing/2014/main" id="{0312FD1D-28DB-164F-B941-B450F21A2A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67688"/>
            <a:ext cx="5943600" cy="195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503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42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9422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zh-CN" dirty="0"/>
              <a:t>排查外联行为，发现访问了</a:t>
            </a:r>
            <a:r>
              <a:rPr lang="en-US" altLang="zh-CN" dirty="0"/>
              <a:t>51.79.73.21</a:t>
            </a:r>
            <a:r>
              <a:rPr lang="zh-CN" altLang="zh-CN" dirty="0"/>
              <a:t>，存在两个进程，其中一处</a:t>
            </a:r>
            <a:r>
              <a:rPr lang="en-US" altLang="zh-CN" dirty="0"/>
              <a:t>-bash</a:t>
            </a:r>
            <a:r>
              <a:rPr lang="zh-CN" altLang="zh-CN" dirty="0"/>
              <a:t>进程对应了挖矿进程 ： 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FC43C0-9730-B349-87D7-D82204DA19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0" y="1552734"/>
            <a:ext cx="59436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8A2316-AF69-E649-81B2-30C7E30E00CA}"/>
              </a:ext>
            </a:extLst>
          </p:cNvPr>
          <p:cNvSpPr/>
          <p:nvPr/>
        </p:nvSpPr>
        <p:spPr>
          <a:xfrm>
            <a:off x="530224" y="2257335"/>
            <a:ext cx="89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威胁情报社区查询该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51.79.73.21ip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情报，显示为存在恶意行为，但是主体还未被标记成恶意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ip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，说明该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ip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为攻击者或攻击组织刚刚开始使用的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ip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，恶意情报不多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074D08-9A94-284B-852E-AD12DE1902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979187"/>
            <a:ext cx="4699992" cy="2384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457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43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94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zh-CN" dirty="0"/>
              <a:t>排查两个进程内的相信信息：</a:t>
            </a:r>
          </a:p>
        </p:txBody>
      </p:sp>
      <p:pic>
        <p:nvPicPr>
          <p:cNvPr id="10" name="图片 9" descr="电脑屏幕截图&#10;&#10;描述已自动生成">
            <a:extLst>
              <a:ext uri="{FF2B5EF4-FFF2-40B4-BE49-F238E27FC236}">
                <a16:creationId xmlns:a16="http://schemas.microsoft.com/office/drawing/2014/main" id="{3CA6491F-6100-E940-863B-B81AA76B42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345332"/>
            <a:ext cx="5943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ECD41E-FF62-154F-869D-1BDFB217EE54}"/>
              </a:ext>
            </a:extLst>
          </p:cNvPr>
          <p:cNvSpPr/>
          <p:nvPr/>
        </p:nvSpPr>
        <p:spPr>
          <a:xfrm>
            <a:off x="530224" y="4098062"/>
            <a:ext cx="9230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使用了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/dev/raw/.bash/bash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文件和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tmp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/.lock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文件，能够与定时任务管理起来，可以确定该进程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3079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为定时任务启动的进程，原进程文件为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/bin/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crondr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010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44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94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zh-CN" dirty="0"/>
              <a:t>排查两个进程内的相信信息</a:t>
            </a:r>
            <a:r>
              <a:rPr lang="zh-CN" altLang="en-US" dirty="0"/>
              <a:t>，</a:t>
            </a:r>
            <a:r>
              <a:rPr lang="zh-CN" altLang="zh-CN" dirty="0"/>
              <a:t>发现该进程引用了</a:t>
            </a:r>
            <a:r>
              <a:rPr lang="en-US" altLang="zh-CN" dirty="0"/>
              <a:t>/root/</a:t>
            </a:r>
            <a:r>
              <a:rPr lang="en-US" altLang="zh-CN" dirty="0" err="1"/>
              <a:t>bak</a:t>
            </a:r>
            <a:r>
              <a:rPr lang="en-US" altLang="zh-CN" dirty="0"/>
              <a:t>/test</a:t>
            </a:r>
            <a:r>
              <a:rPr lang="zh-CN" altLang="zh-CN" dirty="0"/>
              <a:t>目录文件 </a:t>
            </a:r>
          </a:p>
        </p:txBody>
      </p:sp>
      <p:pic>
        <p:nvPicPr>
          <p:cNvPr id="9" name="图片 8" descr="图片包含 桌子&#10;&#10;描述已自动生成">
            <a:extLst>
              <a:ext uri="{FF2B5EF4-FFF2-40B4-BE49-F238E27FC236}">
                <a16:creationId xmlns:a16="http://schemas.microsoft.com/office/drawing/2014/main" id="{D938C222-C999-2447-8198-D5E16D6C2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312183"/>
            <a:ext cx="59436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276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45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6134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zh-CN" dirty="0"/>
              <a:t>排查</a:t>
            </a:r>
            <a:r>
              <a:rPr lang="en-US" altLang="zh-CN" dirty="0"/>
              <a:t>/root/</a:t>
            </a:r>
            <a:r>
              <a:rPr lang="en-US" altLang="zh-CN" dirty="0" err="1"/>
              <a:t>bak</a:t>
            </a:r>
            <a:r>
              <a:rPr lang="en-US" altLang="zh-CN" dirty="0"/>
              <a:t>/test/</a:t>
            </a:r>
            <a:r>
              <a:rPr lang="zh-CN" altLang="zh-CN" dirty="0"/>
              <a:t>目录文件，发现其下文件为各类扫描工具及各类工具扫描结果，主要进行扫描的是内网</a:t>
            </a:r>
            <a:r>
              <a:rPr lang="en-US" altLang="zh-CN" dirty="0"/>
              <a:t>22</a:t>
            </a:r>
            <a:r>
              <a:rPr lang="zh-CN" altLang="zh-CN" dirty="0"/>
              <a:t>端口</a:t>
            </a:r>
            <a:r>
              <a:rPr lang="en-US" altLang="zh-CN" dirty="0" err="1"/>
              <a:t>ssh</a:t>
            </a:r>
            <a:r>
              <a:rPr lang="zh-CN" altLang="zh-CN" dirty="0"/>
              <a:t>服务：</a:t>
            </a:r>
          </a:p>
          <a:p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F500A2-EDBF-0048-B398-E1B0A7A317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7" y="1970315"/>
            <a:ext cx="4772941" cy="231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323D58-F089-5E4C-AD4C-348035EDBA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18" y="697260"/>
            <a:ext cx="3257696" cy="4560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46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46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zh-CN" dirty="0"/>
              <a:t>同时发现</a:t>
            </a:r>
            <a:r>
              <a:rPr lang="en-US" altLang="zh-CN" dirty="0"/>
              <a:t>/root/</a:t>
            </a:r>
            <a:r>
              <a:rPr lang="en-US" altLang="zh-CN" dirty="0" err="1"/>
              <a:t>bak</a:t>
            </a:r>
            <a:r>
              <a:rPr lang="en-US" altLang="zh-CN" dirty="0"/>
              <a:t>/</a:t>
            </a:r>
            <a:r>
              <a:rPr lang="zh-CN" altLang="zh-CN" dirty="0"/>
              <a:t>目录下文件非常可疑，</a:t>
            </a:r>
            <a:r>
              <a:rPr lang="en-US" altLang="zh-CN" dirty="0"/>
              <a:t>/</a:t>
            </a:r>
            <a:r>
              <a:rPr lang="en-US" altLang="zh-CN" dirty="0" err="1"/>
              <a:t>bak</a:t>
            </a:r>
            <a:r>
              <a:rPr lang="en-US" altLang="zh-CN" dirty="0"/>
              <a:t>/</a:t>
            </a:r>
            <a:r>
              <a:rPr lang="zh-CN" altLang="zh-CN" dirty="0"/>
              <a:t>目录落地时间为</a:t>
            </a:r>
            <a:r>
              <a:rPr lang="en-US" altLang="zh-CN" dirty="0"/>
              <a:t>18</a:t>
            </a:r>
            <a:r>
              <a:rPr lang="zh-CN" altLang="zh-CN" dirty="0"/>
              <a:t>号夜间，其下内容有</a:t>
            </a:r>
            <a:r>
              <a:rPr lang="en-US" altLang="zh-CN" dirty="0"/>
              <a:t>bash</a:t>
            </a:r>
            <a:r>
              <a:rPr lang="zh-CN" altLang="zh-CN" dirty="0"/>
              <a:t>、</a:t>
            </a:r>
            <a:r>
              <a:rPr lang="en-US" altLang="zh-CN" dirty="0"/>
              <a:t>i686</a:t>
            </a:r>
            <a:r>
              <a:rPr lang="zh-CN" altLang="zh-CN" dirty="0"/>
              <a:t>、</a:t>
            </a:r>
            <a:r>
              <a:rPr lang="en-US" altLang="zh-CN" dirty="0"/>
              <a:t>x86_64</a:t>
            </a:r>
            <a:r>
              <a:rPr lang="zh-CN" altLang="zh-CN" dirty="0"/>
              <a:t>、</a:t>
            </a:r>
            <a:r>
              <a:rPr lang="en-US" altLang="zh-CN" dirty="0"/>
              <a:t>test</a:t>
            </a:r>
            <a:r>
              <a:rPr lang="zh-CN" altLang="zh-CN" dirty="0"/>
              <a:t>目录，排查发现</a:t>
            </a:r>
            <a:r>
              <a:rPr lang="en-US" altLang="zh-CN" dirty="0"/>
              <a:t>bash</a:t>
            </a:r>
            <a:r>
              <a:rPr lang="zh-CN" altLang="zh-CN" dirty="0"/>
              <a:t>文件为在</a:t>
            </a:r>
            <a:r>
              <a:rPr lang="en-US" altLang="zh-CN" dirty="0"/>
              <a:t>/dev/raw</a:t>
            </a:r>
            <a:r>
              <a:rPr lang="zh-CN" altLang="zh-CN" dirty="0"/>
              <a:t>下创建</a:t>
            </a:r>
            <a:r>
              <a:rPr lang="en-US" altLang="zh-CN" dirty="0"/>
              <a:t>.bash</a:t>
            </a:r>
            <a:r>
              <a:rPr lang="zh-CN" altLang="zh-CN" dirty="0"/>
              <a:t>目录后将</a:t>
            </a:r>
            <a:r>
              <a:rPr lang="en-US" altLang="zh-CN" dirty="0"/>
              <a:t>i686</a:t>
            </a:r>
            <a:r>
              <a:rPr lang="zh-CN" altLang="zh-CN" dirty="0"/>
              <a:t>或</a:t>
            </a:r>
            <a:r>
              <a:rPr lang="en-US" altLang="zh-CN" dirty="0"/>
              <a:t>x86_64</a:t>
            </a:r>
            <a:r>
              <a:rPr lang="zh-CN" altLang="zh-CN" dirty="0"/>
              <a:t>文件复制为</a:t>
            </a:r>
            <a:r>
              <a:rPr lang="en-US" altLang="zh-CN" dirty="0"/>
              <a:t>bash</a:t>
            </a:r>
            <a:r>
              <a:rPr lang="zh-CN" altLang="zh-CN" dirty="0"/>
              <a:t>文件并执行，然后清除：</a:t>
            </a:r>
          </a:p>
          <a:p>
            <a:endParaRPr lang="zh-C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F87E25-1F85-374D-8158-B4A1D4D8CF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777380"/>
            <a:ext cx="5943600" cy="32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149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47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一、案例讲解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挖矿病毒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zh-CN" altLang="zh-CN" dirty="0"/>
              <a:t>排查主机安全日志发现自</a:t>
            </a:r>
            <a:r>
              <a:rPr lang="en-US" altLang="zh-CN" dirty="0"/>
              <a:t>18</a:t>
            </a:r>
            <a:r>
              <a:rPr lang="zh-CN" altLang="zh-CN" dirty="0"/>
              <a:t>号开始的日志已经清空，无法排查，疑似病毒所为。排查定时任务日志，发现最早的挖矿病毒定时任务为</a:t>
            </a:r>
            <a:r>
              <a:rPr lang="en-US" altLang="zh-CN" dirty="0"/>
              <a:t>18</a:t>
            </a:r>
            <a:r>
              <a:rPr lang="zh-CN" altLang="zh-CN" dirty="0"/>
              <a:t>号</a:t>
            </a:r>
            <a:r>
              <a:rPr lang="en-US" altLang="zh-CN" dirty="0"/>
              <a:t>20:55</a:t>
            </a:r>
            <a:r>
              <a:rPr lang="zh-CN" altLang="zh-CN" dirty="0"/>
              <a:t>左右开始：</a:t>
            </a:r>
          </a:p>
        </p:txBody>
      </p:sp>
      <p:pic>
        <p:nvPicPr>
          <p:cNvPr id="6" name="图片 5" descr="图片包含 桌子, 大, 电脑, 人们&#10;&#10;描述已自动生成">
            <a:extLst>
              <a:ext uri="{FF2B5EF4-FFF2-40B4-BE49-F238E27FC236}">
                <a16:creationId xmlns:a16="http://schemas.microsoft.com/office/drawing/2014/main" id="{A485550E-823C-294E-A7C3-38D8AB32D7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460401"/>
            <a:ext cx="4855531" cy="36325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F9F8EC-5FA5-AE47-A558-34AD07E54335}"/>
              </a:ext>
            </a:extLst>
          </p:cNvPr>
          <p:cNvSpPr/>
          <p:nvPr/>
        </p:nvSpPr>
        <p:spPr>
          <a:xfrm>
            <a:off x="5613437" y="1718818"/>
            <a:ext cx="3892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同时排查过程中发现该主机的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tmp_user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用户存在执行可疑命令行为，未及时截图，可到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/home/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tmp_user</a:t>
            </a:r>
            <a:r>
              <a:rPr lang="en-US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/.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bash_history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文件内查看，主要为执行了对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cpu</a:t>
            </a:r>
            <a:r>
              <a:rPr lang="zh-CN" altLang="zh-CN" dirty="0">
                <a:latin typeface="Helvetica Neue" panose="02000503000000020004" pitchFamily="2" charset="0"/>
                <a:cs typeface="Helvetica Neue" panose="02000503000000020004" pitchFamily="2" charset="0"/>
              </a:rPr>
              <a:t>信息的查看，操作较为可疑，需关注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70DB28-9094-0C47-BB99-8DAC7F494BB8}"/>
              </a:ext>
            </a:extLst>
          </p:cNvPr>
          <p:cNvSpPr txBox="1"/>
          <p:nvPr/>
        </p:nvSpPr>
        <p:spPr>
          <a:xfrm>
            <a:off x="5613437" y="3700601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疑似感染的为二次开发的“魔铲”挖矿病毒，同时结合扫描爆破工具，</a:t>
            </a:r>
            <a:r>
              <a:rPr lang="zh-CN" altLang="en-US" dirty="0"/>
              <a:t>进行横向攻击传播</a:t>
            </a:r>
            <a:r>
              <a:rPr lang="zh-CN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1585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48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93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网络攻击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webshell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7AE939-3F00-2341-B2E4-5F52C094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092" y="607690"/>
            <a:ext cx="4914308" cy="48017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15F70-6BD1-FE42-B855-4DF8A7A14055}"/>
              </a:ext>
            </a:extLst>
          </p:cNvPr>
          <p:cNvSpPr/>
          <p:nvPr/>
        </p:nvSpPr>
        <p:spPr>
          <a:xfrm>
            <a:off x="327472" y="1129308"/>
            <a:ext cx="3892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服务器发现存在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webshell</a:t>
            </a:r>
            <a:endParaRPr lang="en-US" altLang="zh-CN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dirty="0"/>
          </a:p>
          <a:p>
            <a:r>
              <a:rPr lang="zh-CN" altLang="en-US" dirty="0"/>
              <a:t>排查发现存在</a:t>
            </a:r>
            <a:r>
              <a:rPr lang="en-US" altLang="zh-CN" dirty="0" err="1"/>
              <a:t>doc.jsp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经过比对，发现为冰蝎木马，密码为</a:t>
            </a:r>
            <a:r>
              <a:rPr lang="en-US" altLang="zh-CN" dirty="0" err="1"/>
              <a:t>cfen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45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49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93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网络攻击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webshell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B15F70-6BD1-FE42-B855-4DF8A7A14055}"/>
              </a:ext>
            </a:extLst>
          </p:cNvPr>
          <p:cNvSpPr/>
          <p:nvPr/>
        </p:nvSpPr>
        <p:spPr>
          <a:xfrm>
            <a:off x="327472" y="1129308"/>
            <a:ext cx="924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排查发现服务器上还存在其他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webshell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，可以肯定是该系统弱点较多，导致被多次入侵</a:t>
            </a:r>
            <a:endParaRPr lang="en-US" altLang="zh-CN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E9D8A-FECA-F74D-9669-32805F93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72" y="1777380"/>
            <a:ext cx="8991600" cy="149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DDDDF9-0A6D-DD4A-8491-0AB8D325B5FF}"/>
              </a:ext>
            </a:extLst>
          </p:cNvPr>
          <p:cNvSpPr/>
          <p:nvPr/>
        </p:nvSpPr>
        <p:spPr>
          <a:xfrm>
            <a:off x="455836" y="3554720"/>
            <a:ext cx="9248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通过排查分析</a:t>
            </a:r>
            <a:r>
              <a:rPr lang="en-US" altLang="zh-CN" dirty="0"/>
              <a:t>/founder/web/</a:t>
            </a:r>
            <a:r>
              <a:rPr lang="en-US" altLang="zh-CN" dirty="0" err="1"/>
              <a:t>newsedit</a:t>
            </a:r>
            <a:r>
              <a:rPr lang="en-US" altLang="zh-CN" dirty="0"/>
              <a:t>/publish/images/</a:t>
            </a:r>
            <a:r>
              <a:rPr lang="en-US" altLang="zh-CN" dirty="0" err="1"/>
              <a:t>doc.jspx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该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webshell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文件，疑似漏洞点为新闻编辑模块的上传图片处，未做上传文件校验，导致攻击者上传了恶意文件，获取了服务器权限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9909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5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一、排查系统账号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8654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、查看服务器是否有弱口令，远程管理端口是否对公网开放。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  <a:r>
              <a:rPr lang="zh-CN" altLang="en-US" dirty="0"/>
              <a:t>据实际情况咨询相关服务器管理员。 </a:t>
            </a:r>
            <a:endParaRPr lang="zh-CN" altLang="en-US" sz="2400" dirty="0"/>
          </a:p>
          <a:p>
            <a:r>
              <a:rPr lang="en-US" altLang="zh-CN" dirty="0"/>
              <a:t>2</a:t>
            </a:r>
            <a:r>
              <a:rPr lang="zh-CN" altLang="en-US" dirty="0"/>
              <a:t>、查看服务器是否存在可疑账号、新增账号。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  <a:r>
              <a:rPr lang="zh-CN" altLang="en-US" dirty="0"/>
              <a:t>打开 </a:t>
            </a:r>
            <a:r>
              <a:rPr lang="en" altLang="zh-CN" dirty="0" err="1"/>
              <a:t>cmd</a:t>
            </a:r>
            <a:r>
              <a:rPr lang="en" altLang="zh-CN" dirty="0"/>
              <a:t> </a:t>
            </a:r>
            <a:r>
              <a:rPr lang="zh-CN" altLang="en-US" dirty="0"/>
              <a:t>窗口，输入 </a:t>
            </a:r>
            <a:r>
              <a:rPr lang="en" altLang="zh-CN" dirty="0" err="1"/>
              <a:t>lusrmgr.msc</a:t>
            </a:r>
            <a:r>
              <a:rPr lang="en" altLang="zh-CN" dirty="0"/>
              <a:t> </a:t>
            </a:r>
            <a:r>
              <a:rPr lang="zh-CN" altLang="en-US" dirty="0"/>
              <a:t>命令，查看是否有新增</a:t>
            </a:r>
            <a:r>
              <a:rPr lang="en-US" altLang="zh-CN" dirty="0"/>
              <a:t>/</a:t>
            </a:r>
            <a:r>
              <a:rPr lang="zh-CN" altLang="en-US" dirty="0"/>
              <a:t>可疑的账号，如有管理员群组的 </a:t>
            </a:r>
            <a:r>
              <a:rPr lang="en-US" altLang="zh-CN" dirty="0"/>
              <a:t>(</a:t>
            </a:r>
            <a:r>
              <a:rPr lang="en" altLang="zh-CN" dirty="0"/>
              <a:t>Administrators)</a:t>
            </a:r>
            <a:r>
              <a:rPr lang="zh-CN" altLang="en-US" dirty="0"/>
              <a:t>里的新增账户，如有，请立即禁用或删除掉。 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、查看服务器是否存在隐藏账号、克隆账号。 </a:t>
            </a:r>
            <a:endParaRPr lang="zh-CN" altLang="en-US" sz="2400" dirty="0"/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zh-CN" altLang="en-US" dirty="0"/>
              <a:t>打开注册表 ，查看管理员对应键值。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zh-CN" altLang="en-US" dirty="0"/>
              <a:t>使用</a:t>
            </a:r>
            <a:r>
              <a:rPr lang="en" altLang="zh-CN" dirty="0"/>
              <a:t>D</a:t>
            </a:r>
            <a:r>
              <a:rPr lang="zh-CN" altLang="en-US" dirty="0"/>
              <a:t>盾</a:t>
            </a:r>
            <a:r>
              <a:rPr lang="en-US" altLang="zh-CN" dirty="0"/>
              <a:t>_</a:t>
            </a:r>
            <a:r>
              <a:rPr lang="en" altLang="zh-CN" dirty="0"/>
              <a:t>web</a:t>
            </a:r>
            <a:r>
              <a:rPr lang="zh-CN" altLang="en-US" dirty="0"/>
              <a:t>查杀工具，集成了对克隆账号检测的功能。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zh-CN" altLang="en-US" sz="2400" dirty="0"/>
          </a:p>
          <a:p>
            <a:endParaRPr lang="en-US" altLang="zh-CN" sz="2400" dirty="0"/>
          </a:p>
        </p:txBody>
      </p:sp>
      <p:pic>
        <p:nvPicPr>
          <p:cNvPr id="1025" name="Picture 1" descr="page3image62016976">
            <a:extLst>
              <a:ext uri="{FF2B5EF4-FFF2-40B4-BE49-F238E27FC236}">
                <a16:creationId xmlns:a16="http://schemas.microsoft.com/office/drawing/2014/main" id="{7C11E194-8BD9-3040-921C-D27DFE7C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3972987"/>
            <a:ext cx="6362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910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93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、案例讲解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网络攻击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webshell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B15F70-6BD1-FE42-B855-4DF8A7A14055}"/>
              </a:ext>
            </a:extLst>
          </p:cNvPr>
          <p:cNvSpPr/>
          <p:nvPr/>
        </p:nvSpPr>
        <p:spPr>
          <a:xfrm>
            <a:off x="327472" y="1129308"/>
            <a:ext cx="924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排查发现服务器上还存在其他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webshell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，可以肯定是该系统弱点较多，导致被多次入侵</a:t>
            </a:r>
            <a:endParaRPr lang="en-US" altLang="zh-CN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E9D8A-FECA-F74D-9669-32805F93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72" y="1777380"/>
            <a:ext cx="8991600" cy="149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DDDDF9-0A6D-DD4A-8491-0AB8D325B5FF}"/>
              </a:ext>
            </a:extLst>
          </p:cNvPr>
          <p:cNvSpPr/>
          <p:nvPr/>
        </p:nvSpPr>
        <p:spPr>
          <a:xfrm>
            <a:off x="455836" y="3554720"/>
            <a:ext cx="9248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通过排查分析</a:t>
            </a:r>
            <a:r>
              <a:rPr lang="en-US" altLang="zh-CN" dirty="0"/>
              <a:t>/founder/web/</a:t>
            </a:r>
            <a:r>
              <a:rPr lang="en-US" altLang="zh-CN" dirty="0" err="1"/>
              <a:t>newsedit</a:t>
            </a:r>
            <a:r>
              <a:rPr lang="en-US" altLang="zh-CN" dirty="0"/>
              <a:t>/publish/images/</a:t>
            </a:r>
            <a:r>
              <a:rPr lang="en-US" altLang="zh-CN" dirty="0" err="1"/>
              <a:t>doc.jspx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该</a:t>
            </a:r>
            <a:r>
              <a:rPr lang="en-US" altLang="zh-CN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webshell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文件，疑似漏洞点为新闻编辑模块的上传图片处，未做上传文件校验，导致攻击者上传了恶意文件，获取了服务器权限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15376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3122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99131" y="2349668"/>
            <a:ext cx="6282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疑难杂症处理思路</a:t>
            </a:r>
          </a:p>
        </p:txBody>
      </p:sp>
    </p:spTree>
    <p:extLst>
      <p:ext uri="{BB962C8B-B14F-4D97-AF65-F5344CB8AC3E}">
        <p14:creationId xmlns:p14="http://schemas.microsoft.com/office/powerpoint/2010/main" val="3563515617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52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一、特殊问题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进程不停的切换，自启自停自启自停，</a:t>
            </a:r>
            <a:r>
              <a:rPr lang="en-US" altLang="zh-CN" dirty="0" err="1"/>
              <a:t>pid</a:t>
            </a:r>
            <a:r>
              <a:rPr lang="zh-CN" altLang="en-US" dirty="0"/>
              <a:t>基本</a:t>
            </a:r>
            <a:r>
              <a:rPr lang="en-US" altLang="zh-CN" dirty="0"/>
              <a:t>3-5</a:t>
            </a:r>
            <a:r>
              <a:rPr lang="zh-CN" altLang="en-US" dirty="0"/>
              <a:t>秒左右就切换</a:t>
            </a:r>
            <a:endParaRPr lang="en-US" altLang="zh-CN" dirty="0"/>
          </a:p>
          <a:p>
            <a:r>
              <a:rPr lang="zh-CN" altLang="en-US" dirty="0"/>
              <a:t>熟练</a:t>
            </a:r>
            <a:r>
              <a:rPr lang="en-US" altLang="zh-CN" dirty="0"/>
              <a:t>`</a:t>
            </a:r>
            <a:r>
              <a:rPr lang="en-US" altLang="zh-CN" dirty="0" err="1"/>
              <a:t>awk</a:t>
            </a:r>
            <a:r>
              <a:rPr lang="en-US" altLang="zh-CN" dirty="0"/>
              <a:t>`</a:t>
            </a:r>
            <a:r>
              <a:rPr lang="zh-CN" altLang="en-US" dirty="0"/>
              <a:t>命令</a:t>
            </a:r>
            <a:r>
              <a:rPr lang="en-US" altLang="zh-CN" dirty="0"/>
              <a:t>/cut</a:t>
            </a:r>
            <a:r>
              <a:rPr lang="zh-CN" altLang="en-US" dirty="0"/>
              <a:t>命令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删除账号时显示占用或存在进程，但是排查了没有</a:t>
            </a:r>
            <a:endParaRPr lang="en-US" altLang="zh-CN" dirty="0"/>
          </a:p>
          <a:p>
            <a:r>
              <a:rPr lang="en-US" altLang="zh-CN" dirty="0" err="1"/>
              <a:t>vipw</a:t>
            </a:r>
            <a:r>
              <a:rPr lang="zh-CN" altLang="en-US" dirty="0"/>
              <a:t>直接强制干掉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kill</a:t>
            </a:r>
            <a:r>
              <a:rPr lang="zh-CN" altLang="en-US" dirty="0"/>
              <a:t>进程死不掉，杀掉一个出来一个新的</a:t>
            </a:r>
            <a:endParaRPr lang="en-US" altLang="zh-CN" dirty="0"/>
          </a:p>
          <a:p>
            <a:r>
              <a:rPr lang="zh-CN" altLang="en-US" dirty="0"/>
              <a:t>建议先暂停</a:t>
            </a:r>
            <a:r>
              <a:rPr lang="en-US" altLang="zh-CN" dirty="0"/>
              <a:t>--kill –STOP</a:t>
            </a:r>
            <a:r>
              <a:rPr lang="zh-CN" altLang="en-US" dirty="0"/>
              <a:t>，然后排查父进程或者其他关联进程</a:t>
            </a:r>
            <a:r>
              <a:rPr lang="en-US" altLang="zh-CN" dirty="0"/>
              <a:t>/</a:t>
            </a:r>
            <a:r>
              <a:rPr lang="zh-CN" altLang="en-US" dirty="0"/>
              <a:t>定时文件等其他内容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无安全设备，人工排查，发现是个</a:t>
            </a:r>
            <a:r>
              <a:rPr lang="en-US" altLang="zh-CN" dirty="0" err="1"/>
              <a:t>dns</a:t>
            </a:r>
            <a:r>
              <a:rPr lang="zh-CN" altLang="en-US" dirty="0"/>
              <a:t>服务器，反推？ （下午在群里问了，这个是之前看到一个问题，一直没有想到其他好的解决方式）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客户端到</a:t>
            </a:r>
            <a:r>
              <a:rPr lang="en-US" altLang="zh-CN" dirty="0" err="1"/>
              <a:t>dns</a:t>
            </a:r>
            <a:r>
              <a:rPr lang="zh-CN" altLang="en-US" dirty="0"/>
              <a:t>的流量镜像（一般很少见，而且也是无安全设备的话，基本没戏）</a:t>
            </a:r>
            <a:endParaRPr lang="en-US" altLang="zh-CN" dirty="0"/>
          </a:p>
          <a:p>
            <a:r>
              <a:rPr lang="en-US" altLang="zh-CN" dirty="0"/>
              <a:t>2.dns</a:t>
            </a:r>
            <a:r>
              <a:rPr lang="zh-CN" altLang="en-US" dirty="0"/>
              <a:t>日志（存在日志记录字段不全的问题）</a:t>
            </a:r>
            <a:endParaRPr lang="en-US" altLang="zh-CN" dirty="0"/>
          </a:p>
          <a:p>
            <a:r>
              <a:rPr lang="en-US" altLang="zh-CN" dirty="0"/>
              <a:t>3.dns</a:t>
            </a:r>
            <a:r>
              <a:rPr lang="zh-CN" altLang="en-US" dirty="0"/>
              <a:t>服务器上抓包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153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53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、小技巧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知识点补充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tmp</a:t>
            </a:r>
            <a:r>
              <a:rPr lang="zh-CN" altLang="en-US" dirty="0"/>
              <a:t>目录得东西需要各位注意，无论</a:t>
            </a:r>
            <a:r>
              <a:rPr lang="en-US" altLang="zh-CN" dirty="0"/>
              <a:t>windows</a:t>
            </a:r>
            <a:r>
              <a:rPr lang="zh-CN" altLang="en-US" dirty="0"/>
              <a:t>还是</a:t>
            </a:r>
            <a:r>
              <a:rPr lang="en-US" altLang="zh-CN" dirty="0" err="1"/>
              <a:t>linux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tcp</a:t>
            </a:r>
            <a:r>
              <a:rPr lang="zh-CN" altLang="en-US" dirty="0"/>
              <a:t>的连接状态</a:t>
            </a:r>
          </a:p>
          <a:p>
            <a:r>
              <a:rPr lang="en-US" altLang="zh-CN" dirty="0"/>
              <a:t>SYN-SENT</a:t>
            </a:r>
            <a:r>
              <a:rPr lang="zh-CN" altLang="en-US" dirty="0"/>
              <a:t>：再发送连接请求后等待匹配的连接请求（客户端）</a:t>
            </a:r>
          </a:p>
          <a:p>
            <a:r>
              <a:rPr lang="en-US" altLang="zh-CN" dirty="0"/>
              <a:t>TIME-WAIT</a:t>
            </a:r>
            <a:r>
              <a:rPr lang="zh-CN" altLang="en-US" dirty="0"/>
              <a:t>：等待足够的时间以确保远程</a:t>
            </a:r>
            <a:r>
              <a:rPr lang="en-US" altLang="zh-CN" dirty="0"/>
              <a:t>TCP</a:t>
            </a:r>
            <a:r>
              <a:rPr lang="zh-CN" altLang="en-US" dirty="0"/>
              <a:t>接收到连接中断请求的确认</a:t>
            </a:r>
            <a:br>
              <a:rPr lang="zh-CN" altLang="en-US" b="1" dirty="0"/>
            </a:br>
            <a:endParaRPr lang="en-US" altLang="zh-CN" b="1" dirty="0"/>
          </a:p>
          <a:p>
            <a:endParaRPr lang="zh-CN" altLang="en-US" dirty="0"/>
          </a:p>
          <a:p>
            <a:r>
              <a:rPr lang="en-US" altLang="zh-CN" dirty="0" err="1"/>
              <a:t>linux</a:t>
            </a:r>
            <a:r>
              <a:rPr lang="zh-CN" altLang="en-US" dirty="0"/>
              <a:t>权限，发现存在</a:t>
            </a:r>
            <a:r>
              <a:rPr lang="en-US" altLang="zh-CN" dirty="0"/>
              <a:t>r-x</a:t>
            </a:r>
            <a:r>
              <a:rPr lang="zh-CN" altLang="en-US" dirty="0"/>
              <a:t>的可读可执行的，或者单单可执行的，都需要注意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grep -E “</a:t>
            </a:r>
            <a:r>
              <a:rPr lang="en-US" altLang="zh-CN" dirty="0" err="1"/>
              <a:t>a|b</a:t>
            </a:r>
            <a:r>
              <a:rPr lang="en-US" altLang="zh-CN" dirty="0"/>
              <a:t>”  </a:t>
            </a:r>
            <a:r>
              <a:rPr lang="zh-CN" altLang="en-US" dirty="0"/>
              <a:t>或查找 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grep -v xxx  </a:t>
            </a:r>
            <a:r>
              <a:rPr lang="zh-CN" altLang="en-US" dirty="0"/>
              <a:t>反选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who</a:t>
            </a:r>
            <a:r>
              <a:rPr lang="zh-CN" altLang="en-US" dirty="0"/>
              <a:t>命令的</a:t>
            </a:r>
            <a:r>
              <a:rPr lang="en-US" altLang="zh-CN" dirty="0"/>
              <a:t>pts</a:t>
            </a:r>
            <a:r>
              <a:rPr lang="zh-CN" altLang="en-US" dirty="0"/>
              <a:t>状态的登陆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661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54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、小技巧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知识点补充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善用</a:t>
            </a:r>
            <a:r>
              <a:rPr lang="en-US" altLang="zh-CN" dirty="0"/>
              <a:t>/proc/{PID}/{maps</a:t>
            </a:r>
            <a:r>
              <a:rPr lang="zh-CN" altLang="en-US" dirty="0"/>
              <a:t>，</a:t>
            </a:r>
            <a:r>
              <a:rPr lang="en-US" altLang="zh-CN" dirty="0" err="1"/>
              <a:t>fd</a:t>
            </a:r>
            <a:r>
              <a:rPr lang="zh-CN" altLang="en-US" dirty="0"/>
              <a:t>，</a:t>
            </a:r>
            <a:r>
              <a:rPr lang="en-US" altLang="zh-CN" dirty="0"/>
              <a:t>exe}</a:t>
            </a:r>
          </a:p>
          <a:p>
            <a:endParaRPr lang="en-US" altLang="zh-CN" dirty="0"/>
          </a:p>
          <a:p>
            <a:r>
              <a:rPr lang="zh-CN" altLang="en-US" dirty="0"/>
              <a:t>善用</a:t>
            </a:r>
            <a:r>
              <a:rPr lang="en-US" altLang="zh-CN" dirty="0" err="1"/>
              <a:t>strace</a:t>
            </a:r>
            <a:r>
              <a:rPr lang="en-US" altLang="zh-CN" dirty="0"/>
              <a:t>/</a:t>
            </a:r>
            <a:r>
              <a:rPr lang="en-US" altLang="zh-CN" dirty="0" err="1"/>
              <a:t>ltrace</a:t>
            </a:r>
            <a:r>
              <a:rPr lang="en-US" altLang="zh-CN" dirty="0"/>
              <a:t> –p/cp/e {PID}	</a:t>
            </a:r>
            <a:r>
              <a:rPr lang="zh-CN" altLang="en-US" dirty="0"/>
              <a:t>查看进程程序都干了什么</a:t>
            </a:r>
            <a:endParaRPr lang="en-US" altLang="zh-CN" dirty="0"/>
          </a:p>
          <a:p>
            <a:r>
              <a:rPr lang="zh-CN" altLang="en-US" dirty="0"/>
              <a:t>注意存在内核态和用户态的区分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不要随意</a:t>
            </a:r>
            <a:r>
              <a:rPr lang="en-US" altLang="zh-CN" dirty="0"/>
              <a:t>kill -9</a:t>
            </a:r>
            <a:r>
              <a:rPr lang="zh-CN" altLang="en-US" dirty="0"/>
              <a:t>干掉进程，</a:t>
            </a:r>
            <a:r>
              <a:rPr lang="en-US" altLang="zh-CN" dirty="0"/>
              <a:t>kill -STOP</a:t>
            </a:r>
            <a:r>
              <a:rPr lang="zh-CN" altLang="en-US" dirty="0"/>
              <a:t>更好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cat /dev/null &gt;&gt; xxx   </a:t>
            </a:r>
            <a:r>
              <a:rPr lang="zh-CN" altLang="en-US" dirty="0"/>
              <a:t>删除文件前先进行清空覆盖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/>
              <a:t>chmod</a:t>
            </a:r>
            <a:r>
              <a:rPr lang="en-US" altLang="zh-CN" dirty="0"/>
              <a:t> 000 </a:t>
            </a:r>
            <a:r>
              <a:rPr lang="zh-CN" altLang="en-US" dirty="0"/>
              <a:t>和  </a:t>
            </a:r>
            <a:r>
              <a:rPr lang="en-US" altLang="zh-CN" dirty="0" err="1"/>
              <a:t>chattr</a:t>
            </a:r>
            <a:r>
              <a:rPr lang="en-US" altLang="zh-CN" dirty="0"/>
              <a:t> +</a:t>
            </a:r>
            <a:r>
              <a:rPr lang="en-US" altLang="zh-CN" dirty="0" err="1"/>
              <a:t>i</a:t>
            </a:r>
            <a:r>
              <a:rPr lang="en-US" altLang="zh-CN" dirty="0"/>
              <a:t>/-</a:t>
            </a:r>
            <a:r>
              <a:rPr lang="en-US" altLang="zh-CN" dirty="0" err="1"/>
              <a:t>i</a:t>
            </a:r>
            <a:r>
              <a:rPr lang="en-US" altLang="zh-CN" dirty="0"/>
              <a:t> -R   </a:t>
            </a:r>
            <a:r>
              <a:rPr lang="zh-CN" altLang="en-US" dirty="0"/>
              <a:t>降权</a:t>
            </a:r>
            <a:r>
              <a:rPr lang="en-US" altLang="zh-CN" dirty="0"/>
              <a:t>+</a:t>
            </a:r>
            <a:r>
              <a:rPr lang="zh-CN" altLang="en-US" dirty="0"/>
              <a:t>递归锁定文件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windows</a:t>
            </a:r>
            <a:r>
              <a:rPr lang="zh-CN" altLang="en-US" dirty="0"/>
              <a:t>的</a:t>
            </a:r>
            <a:r>
              <a:rPr lang="en-US" altLang="zh-CN" dirty="0"/>
              <a:t>wmic</a:t>
            </a:r>
            <a:r>
              <a:rPr lang="zh-CN" altLang="en-US" dirty="0"/>
              <a:t>查进程执行的命令</a:t>
            </a:r>
            <a:endParaRPr lang="en-US" altLang="zh-CN" dirty="0"/>
          </a:p>
          <a:p>
            <a:r>
              <a:rPr lang="en-US" altLang="zh-CN" dirty="0"/>
              <a:t>wmic process get </a:t>
            </a:r>
            <a:r>
              <a:rPr lang="en-US" altLang="zh-CN" dirty="0" err="1"/>
              <a:t>caption,commandline</a:t>
            </a:r>
            <a:r>
              <a:rPr lang="en-US" altLang="zh-CN" dirty="0"/>
              <a:t> /value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91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18199"/>
            <a:ext cx="10158413" cy="5715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5440363" y="5521325"/>
            <a:ext cx="26273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272463" y="5118100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8356600" y="5237163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81776" y="2349668"/>
            <a:ext cx="5517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资料及工具分享</a:t>
            </a:r>
          </a:p>
        </p:txBody>
      </p:sp>
    </p:spTree>
    <p:extLst>
      <p:ext uri="{BB962C8B-B14F-4D97-AF65-F5344CB8AC3E}">
        <p14:creationId xmlns:p14="http://schemas.microsoft.com/office/powerpoint/2010/main" val="3277479917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56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022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进程排查工具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进程排查工具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Autoruns</a:t>
            </a:r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ProcessHacker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火绒剑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AD53C-25A5-3847-B684-874D48B2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56" y="611522"/>
            <a:ext cx="4074887" cy="2760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FCF2B3-7C69-3B4A-8A7B-F609298C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3" y="2378129"/>
            <a:ext cx="806323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30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57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85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webshell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扫描工具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 err="1"/>
              <a:t>webshell</a:t>
            </a:r>
            <a:r>
              <a:rPr lang="zh-CN" altLang="en-US" dirty="0"/>
              <a:t>扫描工具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盾</a:t>
            </a:r>
            <a:r>
              <a:rPr lang="en-US" altLang="zh-CN" dirty="0" err="1"/>
              <a:t>webshell</a:t>
            </a:r>
            <a:r>
              <a:rPr lang="zh-CN" altLang="en-US" dirty="0"/>
              <a:t>查杀工具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盒马</a:t>
            </a:r>
            <a:r>
              <a:rPr lang="en-US" altLang="zh-CN" dirty="0" err="1"/>
              <a:t>webshell</a:t>
            </a:r>
            <a:r>
              <a:rPr lang="zh-CN" altLang="en-US" dirty="0"/>
              <a:t>查杀工具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深信服</a:t>
            </a:r>
            <a:r>
              <a:rPr lang="en" altLang="zh-CN" dirty="0"/>
              <a:t>SfabAntiBot_X64</a:t>
            </a:r>
            <a:r>
              <a:rPr lang="zh-CN" altLang="en" dirty="0"/>
              <a:t>查杀</a:t>
            </a:r>
            <a:r>
              <a:rPr lang="zh-CN" altLang="en-US" dirty="0"/>
              <a:t>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火绒查杀工具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3BC3DC-46EA-2941-95C8-D371D30A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96" y="679077"/>
            <a:ext cx="3707130" cy="2835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39CCC-EFA3-FB40-BCC2-D53AC492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57" y="3260657"/>
            <a:ext cx="5161280" cy="20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0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022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日志分析工具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 日志分析工具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evtxLogparse1.3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5A509E-A638-324F-8DA1-A3A1092C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977808"/>
            <a:ext cx="6515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7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59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4945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网络数据包分析工具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 网络数据包分析工具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wireshark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FA33E0-9C69-5E4B-B821-72107E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12" y="1889852"/>
            <a:ext cx="7948575" cy="33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6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一、排查系统账号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、结合日志，查看管理员登录时间、用户名是否存在异常。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	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en" altLang="zh-CN" dirty="0" err="1"/>
              <a:t>Win+R</a:t>
            </a:r>
            <a:r>
              <a:rPr lang="zh-CN" altLang="en-US" dirty="0"/>
              <a:t>打开运行，输入“</a:t>
            </a:r>
            <a:r>
              <a:rPr lang="en" altLang="zh-CN" dirty="0" err="1"/>
              <a:t>eventvwr.msc</a:t>
            </a:r>
            <a:r>
              <a:rPr lang="en" altLang="zh-CN" dirty="0"/>
              <a:t>”</a:t>
            </a:r>
            <a:r>
              <a:rPr lang="zh-CN" altLang="en" dirty="0"/>
              <a:t>，</a:t>
            </a:r>
            <a:r>
              <a:rPr lang="zh-CN" altLang="en-US" dirty="0"/>
              <a:t>回车运行，打开“事件查看器”。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zh-CN" altLang="en-US" dirty="0"/>
              <a:t>导出</a:t>
            </a:r>
            <a:r>
              <a:rPr lang="en" altLang="zh-CN" dirty="0"/>
              <a:t>Windows</a:t>
            </a:r>
            <a:r>
              <a:rPr lang="zh-CN" altLang="en-US" dirty="0"/>
              <a:t>日志</a:t>
            </a:r>
            <a:r>
              <a:rPr lang="en-US" altLang="zh-CN" dirty="0"/>
              <a:t>--</a:t>
            </a:r>
            <a:r>
              <a:rPr lang="zh-CN" altLang="en-US" dirty="0"/>
              <a:t>安全，利用</a:t>
            </a:r>
            <a:r>
              <a:rPr lang="en" altLang="zh-CN" dirty="0"/>
              <a:t>Log Parser</a:t>
            </a:r>
            <a:r>
              <a:rPr lang="zh-CN" altLang="en-US" dirty="0"/>
              <a:t>进行分析。 </a:t>
            </a:r>
          </a:p>
          <a:p>
            <a:endParaRPr lang="en-US" altLang="zh-CN" sz="2400" dirty="0"/>
          </a:p>
        </p:txBody>
      </p:sp>
      <p:pic>
        <p:nvPicPr>
          <p:cNvPr id="2049" name="Picture 1" descr="page4image61878048">
            <a:extLst>
              <a:ext uri="{FF2B5EF4-FFF2-40B4-BE49-F238E27FC236}">
                <a16:creationId xmlns:a16="http://schemas.microsoft.com/office/drawing/2014/main" id="{C90F4091-11D1-4444-AB08-27ABB328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137420"/>
            <a:ext cx="59944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28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60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在线情报社区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微步情报社</a:t>
            </a:r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区</a:t>
            </a:r>
            <a:endParaRPr lang="en" altLang="zh-CN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zh-CN" dirty="0">
                <a:hlinkClick r:id="rId2"/>
              </a:rPr>
              <a:t>https://x.threatbook.cn/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VT</a:t>
            </a:r>
          </a:p>
          <a:p>
            <a:r>
              <a:rPr lang="en" altLang="zh-CN" dirty="0">
                <a:hlinkClick r:id="rId3"/>
              </a:rPr>
              <a:t>https://www.virustotal.com/gui/home/upload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zh-CN" altLang="en" dirty="0"/>
              <a:t>深信服</a:t>
            </a:r>
            <a:r>
              <a:rPr lang="zh-CN" altLang="en-US" dirty="0"/>
              <a:t>勒索病毒查询平台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https://edr.sangfor.com.cn/#/information/ransom_search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11DF9-A08D-1845-87CD-DAA410A66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83" y="3575976"/>
            <a:ext cx="8355633" cy="16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8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t>61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六、</a:t>
            </a: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应急相关资料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03EEB-1FE1-354B-8A3B-766570A7D0A1}"/>
              </a:ext>
            </a:extLst>
          </p:cNvPr>
          <p:cNvSpPr/>
          <p:nvPr/>
        </p:nvSpPr>
        <p:spPr>
          <a:xfrm>
            <a:off x="314040" y="733485"/>
            <a:ext cx="9531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勒索事件处理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深信服病毒查杀指导文档</a:t>
            </a:r>
            <a:r>
              <a:rPr lang="en-US" altLang="zh-CN" dirty="0"/>
              <a:t>V1.2</a:t>
            </a:r>
          </a:p>
          <a:p>
            <a:endParaRPr lang="en-US" altLang="zh-CN" dirty="0"/>
          </a:p>
          <a:p>
            <a:r>
              <a:rPr lang="zh-CN" altLang="en-US" dirty="0"/>
              <a:t>应急响应实战笔记</a:t>
            </a:r>
            <a:r>
              <a:rPr lang="en-US" altLang="zh-CN" dirty="0"/>
              <a:t>_2020</a:t>
            </a:r>
            <a:r>
              <a:rPr lang="zh-CN" altLang="en-US" dirty="0"/>
              <a:t>最新版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D936C-31F0-0345-99F9-9F62C886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14" y="2487811"/>
            <a:ext cx="5970571" cy="23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8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08000" y="2055813"/>
            <a:ext cx="457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5140325" y="1693863"/>
            <a:ext cx="0" cy="3603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"/>
          <p:cNvCxnSpPr/>
          <p:nvPr/>
        </p:nvCxnSpPr>
        <p:spPr>
          <a:xfrm flipV="1">
            <a:off x="5224463" y="1812925"/>
            <a:ext cx="0" cy="241300"/>
          </a:xfrm>
          <a:prstGeom prst="line">
            <a:avLst/>
          </a:prstGeom>
          <a:ln w="38100">
            <a:solidFill>
              <a:srgbClr val="071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7" name="图片 14"/>
          <p:cNvPicPr>
            <a:picLocks noChangeAspect="1"/>
          </p:cNvPicPr>
          <p:nvPr/>
        </p:nvPicPr>
        <p:blipFill>
          <a:blip r:embed="rId2"/>
          <a:srcRect b="4970"/>
          <a:stretch>
            <a:fillRect/>
          </a:stretch>
        </p:blipFill>
        <p:spPr>
          <a:xfrm>
            <a:off x="831850" y="5018088"/>
            <a:ext cx="1311275" cy="37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TextBox 5"/>
          <p:cNvSpPr txBox="1"/>
          <p:nvPr/>
        </p:nvSpPr>
        <p:spPr>
          <a:xfrm>
            <a:off x="5295900" y="1633538"/>
            <a:ext cx="1889125" cy="504825"/>
          </a:xfrm>
          <a:prstGeom prst="rect">
            <a:avLst/>
          </a:prstGeom>
          <a:noFill/>
          <a:ln w="9525">
            <a:noFill/>
          </a:ln>
        </p:spPr>
        <p:txBody>
          <a:bodyPr wrap="none" lIns="103163" tIns="51581" rIns="103163" bIns="51581">
            <a:spAutoFit/>
          </a:bodyPr>
          <a:lstStyle/>
          <a:p>
            <a:pPr eaLnBrk="1" hangingPunct="1"/>
            <a:r>
              <a:rPr lang="en-US" altLang="zh-CN" sz="2600" b="1" dirty="0">
                <a:solidFill>
                  <a:srgbClr val="2B4E77"/>
                </a:solidFill>
                <a:latin typeface="Verdana" panose="020B0604030504040204" pitchFamily="34" charset="0"/>
              </a:rPr>
              <a:t>Thanks</a:t>
            </a:r>
            <a:r>
              <a:rPr lang="zh-CN" altLang="en-US" sz="2600" b="1" dirty="0">
                <a:solidFill>
                  <a:srgbClr val="2B4E77"/>
                </a:solidFill>
                <a:latin typeface="Verdana" panose="020B0604030504040204" pitchFamily="34" charset="0"/>
              </a:rPr>
              <a:t>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7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57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、排查可疑端口、进程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814070"/>
            <a:ext cx="94011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、检查端口连接情况，是否有远程连接、可疑连接。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检查方法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" altLang="zh-CN" dirty="0"/>
              <a:t>a</a:t>
            </a:r>
            <a:r>
              <a:rPr lang="zh-CN" altLang="en" dirty="0"/>
              <a:t>、</a:t>
            </a:r>
            <a:r>
              <a:rPr lang="en" altLang="zh-CN" dirty="0"/>
              <a:t>netstat -</a:t>
            </a:r>
            <a:r>
              <a:rPr lang="en" altLang="zh-CN" dirty="0" err="1"/>
              <a:t>ano</a:t>
            </a:r>
            <a:r>
              <a:rPr lang="en" altLang="zh-CN" dirty="0"/>
              <a:t> </a:t>
            </a:r>
            <a:r>
              <a:rPr lang="zh-CN" altLang="en-US" dirty="0"/>
              <a:t>查看目前的网络连接，定位可疑的</a:t>
            </a:r>
            <a:r>
              <a:rPr lang="en" altLang="zh-CN" dirty="0"/>
              <a:t>ESTABLISHED</a:t>
            </a:r>
            <a:br>
              <a:rPr lang="en" altLang="zh-CN" dirty="0"/>
            </a:br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zh-CN" altLang="en-US" dirty="0"/>
              <a:t>根据</a:t>
            </a:r>
            <a:r>
              <a:rPr lang="en" altLang="zh-CN" dirty="0"/>
              <a:t>netstat </a:t>
            </a:r>
            <a:r>
              <a:rPr lang="zh-CN" altLang="en-US" dirty="0"/>
              <a:t>定位出的</a:t>
            </a:r>
            <a:r>
              <a:rPr lang="en" altLang="zh-CN" dirty="0" err="1"/>
              <a:t>pid</a:t>
            </a:r>
            <a:r>
              <a:rPr lang="zh-CN" altLang="en" dirty="0"/>
              <a:t>，</a:t>
            </a:r>
            <a:r>
              <a:rPr lang="zh-CN" altLang="en-US" dirty="0"/>
              <a:t>再通过</a:t>
            </a:r>
            <a:r>
              <a:rPr lang="en" altLang="zh-CN" dirty="0" err="1"/>
              <a:t>tasklist</a:t>
            </a:r>
            <a:r>
              <a:rPr lang="zh-CN" altLang="en-US" dirty="0"/>
              <a:t>命令进行进程定位 </a:t>
            </a:r>
            <a:r>
              <a:rPr lang="en" altLang="zh-CN" dirty="0" err="1"/>
              <a:t>tasklist</a:t>
            </a:r>
            <a:r>
              <a:rPr lang="en" altLang="zh-CN" dirty="0"/>
              <a:t> | </a:t>
            </a:r>
            <a:r>
              <a:rPr lang="en" altLang="zh-CN" dirty="0" err="1"/>
              <a:t>findstr</a:t>
            </a:r>
            <a:r>
              <a:rPr lang="en" altLang="zh-CN" dirty="0"/>
              <a:t> “PID” </a:t>
            </a:r>
          </a:p>
          <a:p>
            <a:endParaRPr lang="en-US" altLang="zh-CN" sz="2400" dirty="0"/>
          </a:p>
        </p:txBody>
      </p:sp>
      <p:pic>
        <p:nvPicPr>
          <p:cNvPr id="3073" name="Picture 1" descr="page4image61870352">
            <a:extLst>
              <a:ext uri="{FF2B5EF4-FFF2-40B4-BE49-F238E27FC236}">
                <a16:creationId xmlns:a16="http://schemas.microsoft.com/office/drawing/2014/main" id="{DD6D2BD0-4C8E-3A49-B7F4-AC595431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560" y="1972890"/>
            <a:ext cx="5946879" cy="34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29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8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57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、排查可疑端口、进程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503040"/>
            <a:ext cx="9401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、进程 检查方法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" altLang="zh-CN" dirty="0"/>
              <a:t>	a</a:t>
            </a:r>
            <a:r>
              <a:rPr lang="zh-CN" altLang="en" dirty="0"/>
              <a:t>、</a:t>
            </a:r>
            <a:r>
              <a:rPr lang="zh-CN" altLang="en-US" dirty="0"/>
              <a:t>开始</a:t>
            </a:r>
            <a:r>
              <a:rPr lang="en-US" altLang="zh-CN" dirty="0"/>
              <a:t>--</a:t>
            </a:r>
            <a:r>
              <a:rPr lang="zh-CN" altLang="en-US" dirty="0"/>
              <a:t>运行</a:t>
            </a:r>
            <a:r>
              <a:rPr lang="en-US" altLang="zh-CN" dirty="0"/>
              <a:t>--</a:t>
            </a:r>
            <a:r>
              <a:rPr lang="zh-CN" altLang="en-US" dirty="0"/>
              <a:t>输入</a:t>
            </a:r>
            <a:r>
              <a:rPr lang="en" altLang="zh-CN" dirty="0"/>
              <a:t>msinfo32</a:t>
            </a:r>
            <a:r>
              <a:rPr lang="zh-CN" altLang="en" dirty="0"/>
              <a:t>，</a:t>
            </a:r>
            <a:r>
              <a:rPr lang="zh-CN" altLang="en-US" dirty="0"/>
              <a:t>依次点击“软件环境→正在运行任务”就可以查看到进程的详细信息，比如进程路 径、进程</a:t>
            </a:r>
            <a:r>
              <a:rPr lang="en" altLang="zh-CN" dirty="0"/>
              <a:t>ID</a:t>
            </a:r>
            <a:r>
              <a:rPr lang="zh-CN" altLang="en" dirty="0"/>
              <a:t>、</a:t>
            </a:r>
            <a:r>
              <a:rPr lang="zh-CN" altLang="en-US" dirty="0"/>
              <a:t>文件创建日期、启动时间等。 </a:t>
            </a:r>
          </a:p>
          <a:p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zh-CN" altLang="en-US" dirty="0"/>
              <a:t>打开</a:t>
            </a:r>
            <a:r>
              <a:rPr lang="en" altLang="zh-CN" dirty="0"/>
              <a:t>D</a:t>
            </a:r>
            <a:r>
              <a:rPr lang="zh-CN" altLang="en-US" dirty="0"/>
              <a:t>盾</a:t>
            </a:r>
            <a:r>
              <a:rPr lang="en-US" altLang="zh-CN" dirty="0"/>
              <a:t>_</a:t>
            </a:r>
            <a:r>
              <a:rPr lang="en" altLang="zh-CN" dirty="0"/>
              <a:t>web</a:t>
            </a:r>
            <a:r>
              <a:rPr lang="zh-CN" altLang="en-US" dirty="0"/>
              <a:t>查杀工具，进程查看，关注没有签名信息的进程。 </a:t>
            </a:r>
          </a:p>
          <a:p>
            <a:r>
              <a:rPr lang="en" altLang="zh-CN" dirty="0"/>
              <a:t>	c</a:t>
            </a:r>
            <a:r>
              <a:rPr lang="zh-CN" altLang="en" dirty="0"/>
              <a:t>、</a:t>
            </a:r>
            <a:r>
              <a:rPr lang="zh-CN" altLang="en-US" dirty="0"/>
              <a:t>通过微软官方提供的 </a:t>
            </a:r>
            <a:r>
              <a:rPr lang="en" altLang="zh-CN" dirty="0"/>
              <a:t>Process Explorer </a:t>
            </a:r>
            <a:r>
              <a:rPr lang="zh-CN" altLang="en-US" dirty="0"/>
              <a:t>等工具进行排查 。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d</a:t>
            </a:r>
            <a:r>
              <a:rPr lang="zh-CN" altLang="en" dirty="0"/>
              <a:t>、</a:t>
            </a:r>
            <a:r>
              <a:rPr lang="zh-CN" altLang="en-US" dirty="0"/>
              <a:t>查看可疑的进程及其子进程。可以通过观察以下内容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没有签名验证信息的进程 没有描述信息的进程</a:t>
            </a:r>
            <a:b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进程的属主 </a:t>
            </a:r>
            <a:b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进程的路径是否合法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或内存资源占用长时间过高的进程 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、小技巧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" altLang="zh-CN" dirty="0"/>
              <a:t>	a</a:t>
            </a:r>
            <a:r>
              <a:rPr lang="zh-CN" altLang="en" dirty="0"/>
              <a:t>、</a:t>
            </a:r>
            <a:r>
              <a:rPr lang="zh-CN" altLang="en-US" dirty="0"/>
              <a:t>查看端口对应的</a:t>
            </a:r>
            <a:r>
              <a:rPr lang="en" altLang="zh-CN" dirty="0"/>
              <a:t>PID: netstat -</a:t>
            </a:r>
            <a:r>
              <a:rPr lang="en" altLang="zh-CN" dirty="0" err="1"/>
              <a:t>ano</a:t>
            </a:r>
            <a:r>
              <a:rPr lang="en" altLang="zh-CN" dirty="0"/>
              <a:t> | </a:t>
            </a:r>
            <a:r>
              <a:rPr lang="en" altLang="zh-CN" dirty="0" err="1"/>
              <a:t>findstr</a:t>
            </a:r>
            <a:r>
              <a:rPr lang="en" altLang="zh-CN" dirty="0"/>
              <a:t> “port” </a:t>
            </a:r>
          </a:p>
          <a:p>
            <a:r>
              <a:rPr lang="en" altLang="zh-CN" dirty="0"/>
              <a:t>	b</a:t>
            </a:r>
            <a:r>
              <a:rPr lang="zh-CN" altLang="en" dirty="0"/>
              <a:t>、</a:t>
            </a:r>
            <a:r>
              <a:rPr lang="zh-CN" altLang="en-US" dirty="0"/>
              <a:t>查看进程对应的</a:t>
            </a:r>
            <a:r>
              <a:rPr lang="en" altLang="zh-CN" dirty="0"/>
              <a:t>PID:</a:t>
            </a:r>
            <a:r>
              <a:rPr lang="zh-CN" altLang="en-US" dirty="0"/>
              <a:t>任务管理器</a:t>
            </a:r>
            <a:r>
              <a:rPr lang="en-US" altLang="zh-CN" dirty="0"/>
              <a:t>--</a:t>
            </a:r>
            <a:r>
              <a:rPr lang="zh-CN" altLang="en-US" dirty="0"/>
              <a:t>查看</a:t>
            </a:r>
            <a:r>
              <a:rPr lang="en-US" altLang="zh-CN" dirty="0"/>
              <a:t>--</a:t>
            </a:r>
            <a:r>
              <a:rPr lang="zh-CN" altLang="en-US" dirty="0"/>
              <a:t>选择列</a:t>
            </a:r>
            <a:r>
              <a:rPr lang="en-US" altLang="zh-CN" dirty="0"/>
              <a:t>--</a:t>
            </a:r>
            <a:r>
              <a:rPr lang="en" altLang="zh-CN" dirty="0"/>
              <a:t>PID </a:t>
            </a:r>
            <a:r>
              <a:rPr lang="zh-CN" altLang="en-US" dirty="0"/>
              <a:t>或者 </a:t>
            </a:r>
            <a:r>
              <a:rPr lang="en" altLang="zh-CN" dirty="0" err="1"/>
              <a:t>tasklist</a:t>
            </a:r>
            <a:r>
              <a:rPr lang="en" altLang="zh-CN" dirty="0"/>
              <a:t> | </a:t>
            </a:r>
            <a:r>
              <a:rPr lang="en" altLang="zh-CN" dirty="0" err="1"/>
              <a:t>findstr</a:t>
            </a:r>
            <a:r>
              <a:rPr lang="en" altLang="zh-CN" dirty="0"/>
              <a:t> “PID” </a:t>
            </a:r>
          </a:p>
          <a:p>
            <a:r>
              <a:rPr lang="en" altLang="zh-CN" dirty="0"/>
              <a:t>	c</a:t>
            </a:r>
            <a:r>
              <a:rPr lang="zh-CN" altLang="en" dirty="0"/>
              <a:t>、</a:t>
            </a:r>
            <a:r>
              <a:rPr lang="zh-CN" altLang="en-US" dirty="0"/>
              <a:t>查看进程对应的程序位置</a:t>
            </a:r>
            <a:r>
              <a:rPr lang="en-US" altLang="zh-CN" dirty="0"/>
              <a:t>: 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任务管理器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选择对应进程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右键打开文件位置 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运行输入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wmic</a:t>
            </a:r>
            <a:r>
              <a:rPr lang="zh-CN" alt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cmd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界面 输入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</a:t>
            </a:r>
          </a:p>
          <a:p>
            <a:r>
              <a:rPr lang="en" altLang="zh-CN" dirty="0"/>
              <a:t>	d</a:t>
            </a:r>
            <a:r>
              <a:rPr lang="zh-CN" altLang="en" dirty="0"/>
              <a:t>、</a:t>
            </a:r>
            <a:r>
              <a:rPr lang="en" altLang="zh-CN" dirty="0" err="1"/>
              <a:t>tasklist</a:t>
            </a:r>
            <a:r>
              <a:rPr lang="en" altLang="zh-CN" dirty="0"/>
              <a:t> /svc </a:t>
            </a:r>
            <a:r>
              <a:rPr lang="zh-CN" altLang="en-US" dirty="0"/>
              <a:t>进程</a:t>
            </a:r>
            <a:r>
              <a:rPr lang="en-US" altLang="zh-CN" dirty="0"/>
              <a:t>--</a:t>
            </a:r>
            <a:r>
              <a:rPr lang="en" altLang="zh-CN" dirty="0"/>
              <a:t>PID--</a:t>
            </a:r>
            <a:r>
              <a:rPr lang="zh-CN" altLang="en-US" dirty="0"/>
              <a:t>服务 </a:t>
            </a:r>
          </a:p>
          <a:p>
            <a:r>
              <a:rPr lang="en" altLang="zh-CN" dirty="0"/>
              <a:t>	e</a:t>
            </a:r>
            <a:r>
              <a:rPr lang="zh-CN" altLang="en" dirty="0"/>
              <a:t>、</a:t>
            </a:r>
            <a:r>
              <a:rPr lang="zh-CN" altLang="en-US" dirty="0"/>
              <a:t>查看</a:t>
            </a:r>
            <a:r>
              <a:rPr lang="en" altLang="zh-CN" dirty="0"/>
              <a:t>Windows</a:t>
            </a:r>
            <a:r>
              <a:rPr lang="zh-CN" altLang="en-US" dirty="0"/>
              <a:t>服务所对应的端口</a:t>
            </a:r>
            <a:r>
              <a:rPr lang="en-US" altLang="zh-CN" dirty="0"/>
              <a:t>: %</a:t>
            </a:r>
            <a:r>
              <a:rPr lang="en" altLang="zh-CN" dirty="0"/>
              <a:t>system%/system32/drivers/</a:t>
            </a:r>
            <a:r>
              <a:rPr lang="en" altLang="zh-CN" dirty="0" err="1"/>
              <a:t>etc</a:t>
            </a:r>
            <a:r>
              <a:rPr lang="en" altLang="zh-CN" dirty="0"/>
              <a:t>/services</a:t>
            </a:r>
          </a:p>
          <a:p>
            <a:r>
              <a:rPr lang="en" altLang="zh-CN" dirty="0"/>
              <a:t>	(</a:t>
            </a:r>
            <a:r>
              <a:rPr lang="zh-CN" altLang="en-US" dirty="0"/>
              <a:t>一般</a:t>
            </a:r>
            <a:r>
              <a:rPr lang="en-US" altLang="zh-CN" dirty="0"/>
              <a:t>%</a:t>
            </a:r>
            <a:r>
              <a:rPr lang="en" altLang="zh-CN" dirty="0"/>
              <a:t>system%</a:t>
            </a:r>
            <a:r>
              <a:rPr lang="zh-CN" altLang="en-US" dirty="0"/>
              <a:t>就是 </a:t>
            </a:r>
            <a:r>
              <a:rPr lang="en" altLang="zh-CN" dirty="0"/>
              <a:t>C:\Windows) </a:t>
            </a:r>
          </a:p>
        </p:txBody>
      </p:sp>
    </p:spTree>
    <p:extLst>
      <p:ext uri="{BB962C8B-B14F-4D97-AF65-F5344CB8AC3E}">
        <p14:creationId xmlns:p14="http://schemas.microsoft.com/office/powerpoint/2010/main" val="175981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编号占位符 4"/>
          <p:cNvSpPr txBox="1">
            <a:spLocks noGrp="1"/>
          </p:cNvSpPr>
          <p:nvPr>
            <p:ph type="sldNum" sz="quarter" idx="10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  <a:t>9</a:t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850" y="15875"/>
            <a:ext cx="357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、排查可疑端口、进程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225" y="503040"/>
            <a:ext cx="9401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b="1" dirty="0">
                <a:sym typeface="+mn-ea"/>
              </a:rPr>
              <a:t>wmic</a:t>
            </a:r>
            <a:r>
              <a:rPr lang="zh-CN" altLang="en-US" b="1" dirty="0">
                <a:sym typeface="+mn-ea"/>
              </a:rPr>
              <a:t>进程排查方法</a:t>
            </a:r>
            <a:endParaRPr lang="zh-CN" altLang="en-US" dirty="0">
              <a:sym typeface="+mn-ea"/>
            </a:endParaRPr>
          </a:p>
          <a:p>
            <a:pPr latinLnBrk="1"/>
            <a:r>
              <a:rPr lang="zh-CN" altLang="en-US" dirty="0">
                <a:sym typeface="+mn-ea"/>
              </a:rPr>
              <a:t>查看所有运行中进程的命令行参数和程序目录：</a:t>
            </a:r>
          </a:p>
          <a:p>
            <a:pPr latinLnBrk="1"/>
            <a:r>
              <a:rPr lang="zh-CN" altLang="en-US" dirty="0">
                <a:sym typeface="+mn-ea"/>
              </a:rPr>
              <a:t>wmic process get caption,executablepath,commandline /value</a:t>
            </a:r>
          </a:p>
          <a:p>
            <a:pPr latinLnBrk="1"/>
            <a:endParaRPr lang="zh-CN" altLang="en-US" dirty="0">
              <a:sym typeface="+mn-ea"/>
            </a:endParaRPr>
          </a:p>
          <a:p>
            <a:pPr latinLnBrk="1"/>
            <a:r>
              <a:rPr lang="zh-CN" altLang="en-US" dirty="0">
                <a:sym typeface="+mn-ea"/>
              </a:rPr>
              <a:t>精确查找</a:t>
            </a:r>
          </a:p>
          <a:p>
            <a:pPr latinLnBrk="1"/>
            <a:r>
              <a:rPr lang="zh-CN" altLang="en-US" dirty="0">
                <a:sym typeface="+mn-ea"/>
              </a:rPr>
              <a:t>wmic process where caption="notepad.exe" get caption,commandline /value</a:t>
            </a:r>
          </a:p>
          <a:p>
            <a:pPr latinLnBrk="1"/>
            <a:endParaRPr lang="zh-CN" altLang="en-US" dirty="0">
              <a:sym typeface="+mn-ea"/>
            </a:endParaRPr>
          </a:p>
          <a:p>
            <a:pPr latinLnBrk="1"/>
            <a:r>
              <a:rPr lang="zh-CN" altLang="en-US" dirty="0">
                <a:sym typeface="+mn-ea"/>
              </a:rPr>
              <a:t>模糊查找</a:t>
            </a:r>
          </a:p>
          <a:p>
            <a:pPr latinLnBrk="1"/>
            <a:r>
              <a:rPr lang="zh-CN" altLang="en-US" dirty="0">
                <a:sym typeface="+mn-ea"/>
              </a:rPr>
              <a:t>wmic process where="caption like 'notepad%'" get caption,commandline /value</a:t>
            </a:r>
          </a:p>
          <a:p>
            <a:endParaRPr lang="zh-CN" altLang="en-US" dirty="0">
              <a:sym typeface="+mn-ea"/>
            </a:endParaRPr>
          </a:p>
          <a:p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0EF7A8-D4BF-EA4A-9A2C-3BBE7864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07" y="3137376"/>
            <a:ext cx="4347210" cy="2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9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34929780"/>
  <p:tag name="KSO_WM_UNIT_PLACING_PICTURE_USER_VIEWPORT" val="{&quot;height&quot;:2505,&quot;width&quot;:976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4571</Words>
  <Application>Microsoft Macintosh PowerPoint</Application>
  <PresentationFormat>自定义</PresentationFormat>
  <Paragraphs>422</Paragraphs>
  <Slides>62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华文仿宋</vt:lpstr>
      <vt:lpstr>华文细黑</vt:lpstr>
      <vt:lpstr>华文新魏</vt:lpstr>
      <vt:lpstr>微软雅黑</vt:lpstr>
      <vt:lpstr>Hiragino Sans GB W3</vt:lpstr>
      <vt:lpstr>Arial</vt:lpstr>
      <vt:lpstr>Calibri</vt:lpstr>
      <vt:lpstr>Helvetica Neue</vt:lpstr>
      <vt:lpstr>Symbol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点击此处编辑幻灯片标题</dc:title>
  <dc:creator>任秀菊</dc:creator>
  <cp:lastModifiedBy>Office</cp:lastModifiedBy>
  <cp:revision>1066</cp:revision>
  <cp:lastPrinted>2018-04-13T01:43:00Z</cp:lastPrinted>
  <dcterms:created xsi:type="dcterms:W3CDTF">2011-03-30T14:55:00Z</dcterms:created>
  <dcterms:modified xsi:type="dcterms:W3CDTF">2020-08-04T09:34:30Z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